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92" r:id="rId2"/>
    <p:sldId id="466" r:id="rId3"/>
    <p:sldId id="469" r:id="rId4"/>
    <p:sldId id="471" r:id="rId5"/>
    <p:sldId id="399" r:id="rId6"/>
    <p:sldId id="435" r:id="rId7"/>
    <p:sldId id="457" r:id="rId8"/>
    <p:sldId id="458" r:id="rId9"/>
    <p:sldId id="464" r:id="rId10"/>
    <p:sldId id="430" r:id="rId11"/>
    <p:sldId id="432" r:id="rId12"/>
    <p:sldId id="433" r:id="rId13"/>
    <p:sldId id="431" r:id="rId14"/>
    <p:sldId id="463" r:id="rId15"/>
    <p:sldId id="438" r:id="rId16"/>
    <p:sldId id="439" r:id="rId17"/>
    <p:sldId id="455" r:id="rId18"/>
    <p:sldId id="456" r:id="rId19"/>
    <p:sldId id="440" r:id="rId20"/>
    <p:sldId id="462" r:id="rId21"/>
    <p:sldId id="441" r:id="rId22"/>
    <p:sldId id="442" r:id="rId23"/>
    <p:sldId id="443" r:id="rId24"/>
    <p:sldId id="460" r:id="rId25"/>
    <p:sldId id="444" r:id="rId26"/>
    <p:sldId id="461" r:id="rId27"/>
    <p:sldId id="467" r:id="rId28"/>
    <p:sldId id="445" r:id="rId29"/>
    <p:sldId id="453" r:id="rId30"/>
    <p:sldId id="448" r:id="rId31"/>
    <p:sldId id="468"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C1A4"/>
    <a:srgbClr val="12A25D"/>
    <a:srgbClr val="348AA2"/>
    <a:srgbClr val="218AAB"/>
    <a:srgbClr val="4BACC6"/>
    <a:srgbClr val="0E7FB7"/>
    <a:srgbClr val="B9D5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17" autoAdjust="0"/>
    <p:restoredTop sz="79596" autoAdjust="0"/>
  </p:normalViewPr>
  <p:slideViewPr>
    <p:cSldViewPr>
      <p:cViewPr varScale="1">
        <p:scale>
          <a:sx n="92" d="100"/>
          <a:sy n="92" d="100"/>
        </p:scale>
        <p:origin x="1363" y="67"/>
      </p:cViewPr>
      <p:guideLst>
        <p:guide orient="horz" pos="1620"/>
        <p:guide pos="2880"/>
      </p:guideLst>
    </p:cSldViewPr>
  </p:slideViewPr>
  <p:outlineViewPr>
    <p:cViewPr>
      <p:scale>
        <a:sx n="100" d="100"/>
        <a:sy n="100" d="100"/>
      </p:scale>
      <p:origin x="0" y="0"/>
    </p:cViewPr>
  </p:outlineViewPr>
  <p:notesTextViewPr>
    <p:cViewPr>
      <p:scale>
        <a:sx n="1" d="1"/>
        <a:sy n="1" d="1"/>
      </p:scale>
      <p:origin x="0" y="0"/>
    </p:cViewPr>
  </p:notesTextViewPr>
  <p:sorterViewPr>
    <p:cViewPr>
      <p:scale>
        <a:sx n="95" d="100"/>
        <a:sy n="9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24D76C-1E97-4C74-AA0F-084C76F6D07E}" type="datetimeFigureOut">
              <a:rPr lang="zh-CN" altLang="en-US" smtClean="0"/>
              <a:pPr/>
              <a:t>2023/1/15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8D575-42EB-4EAD-9BB8-D26B637ACC14}" type="slidenum">
              <a:rPr lang="zh-CN" altLang="en-US" smtClean="0"/>
              <a:pPr/>
              <a:t>‹#›</a:t>
            </a:fld>
            <a:endParaRPr lang="zh-CN" altLang="en-US"/>
          </a:p>
        </p:txBody>
      </p:sp>
    </p:spTree>
    <p:extLst>
      <p:ext uri="{BB962C8B-B14F-4D97-AF65-F5344CB8AC3E}">
        <p14:creationId xmlns:p14="http://schemas.microsoft.com/office/powerpoint/2010/main" val="3684029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a:t>
            </a:fld>
            <a:endParaRPr lang="zh-CN" altLang="en-US"/>
          </a:p>
        </p:txBody>
      </p:sp>
    </p:spTree>
    <p:extLst>
      <p:ext uri="{BB962C8B-B14F-4D97-AF65-F5344CB8AC3E}">
        <p14:creationId xmlns:p14="http://schemas.microsoft.com/office/powerpoint/2010/main" val="97376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党的十八届三中全会提出“健全国家自然资源资产管理体制，统一行使全民所有自然资源资产所有者职责。完善自然资源监管体制，统一行使所有国土空间用途管制职责。”由此可见，所有权、所有者职责源于“资产管理体制”，而监管权、监管者职责源于“资源监管体制”。</a:t>
            </a:r>
            <a:endParaRPr lang="en-US" altLang="zh-C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习近平总书记在十八届三中全会《关于〈中共中央关于全面深化改革若干重大问题的决定〉的说明》中指出，国家对全民所有自然资源资产行使所有权并进行管理和国家对国土范围内自然资源行使监管权是不同的，前者是所有权人意义上的权利，后者是管理者意义上的权力。“全民所有自然资源资产所有者权利”是一种物权，是“所有者权利”；“所有国土空间用途管制权”是一种行政管理权力，是“监管者权力”。</a:t>
            </a:r>
          </a:p>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22</a:t>
            </a:fld>
            <a:endParaRPr lang="zh-CN" altLang="en-US"/>
          </a:p>
        </p:txBody>
      </p:sp>
    </p:spTree>
    <p:extLst>
      <p:ext uri="{BB962C8B-B14F-4D97-AF65-F5344CB8AC3E}">
        <p14:creationId xmlns:p14="http://schemas.microsoft.com/office/powerpoint/2010/main" val="2368629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23</a:t>
            </a:fld>
            <a:endParaRPr lang="zh-CN" altLang="en-US"/>
          </a:p>
        </p:txBody>
      </p:sp>
    </p:spTree>
    <p:extLst>
      <p:ext uri="{BB962C8B-B14F-4D97-AF65-F5344CB8AC3E}">
        <p14:creationId xmlns:p14="http://schemas.microsoft.com/office/powerpoint/2010/main" val="3522147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这部分在前面已经介绍过，在此不再赘述。需要注意的是国土空间用途管制权的实现形式（下一页）</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26</a:t>
            </a:fld>
            <a:endParaRPr lang="zh-CN" altLang="en-US"/>
          </a:p>
        </p:txBody>
      </p:sp>
    </p:spTree>
    <p:extLst>
      <p:ext uri="{BB962C8B-B14F-4D97-AF65-F5344CB8AC3E}">
        <p14:creationId xmlns:p14="http://schemas.microsoft.com/office/powerpoint/2010/main" val="2767789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可以由直接行使和间接行使两种方式</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28</a:t>
            </a:fld>
            <a:endParaRPr lang="zh-CN" altLang="en-US"/>
          </a:p>
        </p:txBody>
      </p:sp>
    </p:spTree>
    <p:extLst>
      <p:ext uri="{BB962C8B-B14F-4D97-AF65-F5344CB8AC3E}">
        <p14:creationId xmlns:p14="http://schemas.microsoft.com/office/powerpoint/2010/main" val="925151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29</a:t>
            </a:fld>
            <a:endParaRPr lang="zh-CN" altLang="en-US"/>
          </a:p>
        </p:txBody>
      </p:sp>
    </p:spTree>
    <p:extLst>
      <p:ext uri="{BB962C8B-B14F-4D97-AF65-F5344CB8AC3E}">
        <p14:creationId xmlns:p14="http://schemas.microsoft.com/office/powerpoint/2010/main" val="2576700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dirty="0" smtClean="0">
                <a:latin typeface="黑体" panose="02010609060101010101" pitchFamily="49" charset="-122"/>
                <a:ea typeface="黑体" panose="02010609060101010101" pitchFamily="49" charset="-122"/>
              </a:rPr>
              <a:t>纵向上的事权相对容易划分。横向上，由于我国自然资源资产产权和既有成体系的央地共同行使的国土空间用途管制制度的复杂性，很多事项在国家公园管理机构与不同层级地方政府及其职能部门之间的职权划分仍然悬而未决。有的国家公园体制试点</a:t>
            </a:r>
            <a:r>
              <a:rPr lang="zh-CN" altLang="en-US" sz="1200" dirty="0" smtClean="0">
                <a:latin typeface="黑体" panose="02010609060101010101" pitchFamily="49" charset="-122"/>
                <a:ea typeface="黑体" panose="02010609060101010101" pitchFamily="49" charset="-122"/>
              </a:rPr>
              <a:t>区如南山</a:t>
            </a:r>
            <a:r>
              <a:rPr lang="zh-CN" altLang="zh-CN" sz="1200" dirty="0" smtClean="0">
                <a:latin typeface="黑体" panose="02010609060101010101" pitchFamily="49" charset="-122"/>
                <a:ea typeface="黑体" panose="02010609060101010101" pitchFamily="49" charset="-122"/>
              </a:rPr>
              <a:t>编制了事权划分清单，但是由于人、财、物等行政资源没有配置到位，其制度清单也就“停留在纸面上”，很难真正落地。再加上我国国土空间开发保护制度也在进行系统性变革，国土空间规划、自然资源资产管理、国土空间用途管制、国家公园体制等各项制度同步推进、相互交织，更进一步增加了横向上国家公园相关事权划分的难度。</a:t>
            </a:r>
          </a:p>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5</a:t>
            </a:fld>
            <a:endParaRPr lang="zh-CN" altLang="en-US"/>
          </a:p>
        </p:txBody>
      </p:sp>
    </p:spTree>
    <p:extLst>
      <p:ext uri="{BB962C8B-B14F-4D97-AF65-F5344CB8AC3E}">
        <p14:creationId xmlns:p14="http://schemas.microsoft.com/office/powerpoint/2010/main" val="2574228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9</a:t>
            </a:fld>
            <a:endParaRPr lang="zh-CN" altLang="en-US"/>
          </a:p>
        </p:txBody>
      </p:sp>
    </p:spTree>
    <p:extLst>
      <p:ext uri="{BB962C8B-B14F-4D97-AF65-F5344CB8AC3E}">
        <p14:creationId xmlns:p14="http://schemas.microsoft.com/office/powerpoint/2010/main" val="3337661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14</a:t>
            </a:fld>
            <a:endParaRPr lang="zh-CN" altLang="en-US"/>
          </a:p>
        </p:txBody>
      </p:sp>
    </p:spTree>
    <p:extLst>
      <p:ext uri="{BB962C8B-B14F-4D97-AF65-F5344CB8AC3E}">
        <p14:creationId xmlns:p14="http://schemas.microsoft.com/office/powerpoint/2010/main" val="370949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a:t>
            </a:r>
            <a:r>
              <a:rPr lang="zh-CN" altLang="en-US" dirty="0" smtClean="0"/>
              <a:t>国家公园由国家批准设立，所以设立审批为中央事权</a:t>
            </a:r>
            <a:endParaRPr lang="en-US" altLang="zh-CN" dirty="0" smtClean="0"/>
          </a:p>
          <a:p>
            <a:r>
              <a:rPr lang="en-US" altLang="zh-CN" dirty="0" smtClean="0"/>
              <a:t>2.</a:t>
            </a:r>
            <a:r>
              <a:rPr lang="zh-CN" altLang="en-US" dirty="0" smtClean="0"/>
              <a:t>国家公园总体规划的审批与发布，应当属于中央事权</a:t>
            </a:r>
            <a:endParaRPr lang="en-US" altLang="zh-CN" dirty="0" smtClean="0"/>
          </a:p>
          <a:p>
            <a:r>
              <a:rPr lang="en-US" altLang="zh-CN" dirty="0" smtClean="0"/>
              <a:t>3.</a:t>
            </a:r>
            <a:r>
              <a:rPr lang="zh-CN" altLang="en-US" dirty="0" smtClean="0"/>
              <a:t>条例的制定与发布，对于中央与省共管的国家公园，应当属于中央事权，以免出现各省之间条例冲突、管理不统一的问题</a:t>
            </a:r>
            <a:endParaRPr lang="en-US" altLang="zh-CN" dirty="0" smtClean="0"/>
          </a:p>
          <a:p>
            <a:r>
              <a:rPr lang="en-US" altLang="zh-CN" dirty="0" smtClean="0"/>
              <a:t>4.</a:t>
            </a:r>
            <a:r>
              <a:rPr lang="zh-CN" altLang="en-US" dirty="0" smtClean="0"/>
              <a:t>评估监督，应当属于中央事权</a:t>
            </a:r>
            <a:endParaRPr lang="en-US" altLang="zh-CN"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5.</a:t>
            </a:r>
            <a:r>
              <a:rPr lang="zh-CN" altLang="en-US" dirty="0" smtClean="0"/>
              <a:t>工矿企业退出，因为矿业权的收入是中央与地方分成的，所以在退出时，按照“谁收取谁退还”，应当属于央地共同事权。从</a:t>
            </a:r>
            <a:r>
              <a:rPr lang="en-US" altLang="zh-CN" dirty="0" smtClean="0"/>
              <a:t>2006 </a:t>
            </a:r>
            <a:r>
              <a:rPr lang="zh-CN" altLang="en-US" dirty="0" smtClean="0"/>
              <a:t>年起中央和地方开始分享矿业权收入（其中中央分成比例为</a:t>
            </a:r>
            <a:r>
              <a:rPr lang="en-US" altLang="zh-CN" dirty="0" smtClean="0"/>
              <a:t>20%</a:t>
            </a:r>
            <a:r>
              <a:rPr lang="zh-CN" altLang="en-US" dirty="0" smtClean="0"/>
              <a:t>，地方分成</a:t>
            </a:r>
            <a:r>
              <a:rPr lang="en-US" altLang="zh-CN" dirty="0" smtClean="0"/>
              <a:t>80%</a:t>
            </a:r>
            <a:r>
              <a:rPr lang="zh-CN" altLang="en-US" dirty="0" smtClean="0"/>
              <a:t>），财政部、国土资源部于</a:t>
            </a:r>
            <a:r>
              <a:rPr lang="en-US" altLang="zh-CN" dirty="0" smtClean="0"/>
              <a:t>2016 </a:t>
            </a:r>
            <a:r>
              <a:rPr lang="zh-CN" altLang="en-US" dirty="0" smtClean="0"/>
              <a:t>年印发了</a:t>
            </a:r>
            <a:r>
              <a:rPr lang="en-US" altLang="zh-CN" dirty="0" smtClean="0"/>
              <a:t>《</a:t>
            </a:r>
            <a:r>
              <a:rPr lang="zh-CN" altLang="en-US" dirty="0" smtClean="0"/>
              <a:t>关于进一步做好政策性关闭矿山企业缴纳矿业权价款退还工作的通知</a:t>
            </a:r>
            <a:r>
              <a:rPr lang="en-US" altLang="zh-CN" dirty="0" smtClean="0"/>
              <a:t>》</a:t>
            </a:r>
            <a:r>
              <a:rPr lang="zh-CN" altLang="en-US" dirty="0" smtClean="0"/>
              <a:t>（财建</a:t>
            </a:r>
            <a:r>
              <a:rPr lang="en-US" altLang="zh-CN" dirty="0" smtClean="0"/>
              <a:t>【2016】110 </a:t>
            </a:r>
            <a:r>
              <a:rPr lang="zh-CN" altLang="en-US" dirty="0" smtClean="0"/>
              <a:t>号），规定中央分成的中央负责退还，地方分成的地方退还。</a:t>
            </a:r>
            <a:endParaRPr lang="en-US" altLang="zh-CN" dirty="0" smtClean="0"/>
          </a:p>
          <a:p>
            <a:r>
              <a:rPr lang="en-US" altLang="zh-CN" dirty="0" smtClean="0"/>
              <a:t>6.</a:t>
            </a:r>
            <a:r>
              <a:rPr lang="zh-CN" altLang="en-US" dirty="0" smtClean="0"/>
              <a:t>征地和移民安置，</a:t>
            </a:r>
            <a:r>
              <a:rPr lang="zh-CN" altLang="en-US" sz="1200" b="0" i="0" u="none" strike="noStrike" kern="1200" baseline="0" dirty="0" smtClean="0">
                <a:solidFill>
                  <a:schemeClr val="tx1"/>
                </a:solidFill>
                <a:latin typeface="+mn-lt"/>
                <a:ea typeface="+mn-ea"/>
                <a:cs typeface="+mn-cs"/>
              </a:rPr>
              <a:t>征地和生态移民安置主要是出于国家公园保护目标，体现的是全民公益性，从外部性和激励相容原则而言，应列为中央财政事权，但从信息对称角度而言，由于相关信息在中央和地方之间不对称，划为中央事权可能会出现合谋和道德风险，因此列为央地共同事权。</a:t>
            </a:r>
            <a:r>
              <a:rPr lang="zh-CN" altLang="en-US" dirty="0" smtClean="0"/>
              <a:t>由于需要大量的资金支持，所以中央层面应当设立专项资金，在这方面给予一定的补助。</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16</a:t>
            </a:fld>
            <a:endParaRPr lang="zh-CN" altLang="en-US"/>
          </a:p>
        </p:txBody>
      </p:sp>
    </p:spTree>
    <p:extLst>
      <p:ext uri="{BB962C8B-B14F-4D97-AF65-F5344CB8AC3E}">
        <p14:creationId xmlns:p14="http://schemas.microsoft.com/office/powerpoint/2010/main" val="1522186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a:t>
            </a:r>
            <a:r>
              <a:rPr lang="zh-CN" altLang="en-US" dirty="0" smtClean="0"/>
              <a:t>由于历史原因，我国全民所有的自然资源资产，有的也承包到户，如三江源很多草场承包到户，东北虎豹很多国有林承包给原林场工人。在产权管理过程中，会涉及到诸多与承包者沟通的事项，所以这一类划归为央地共同事权。</a:t>
            </a:r>
            <a:endParaRPr lang="en-US" altLang="zh-CN" dirty="0" smtClean="0"/>
          </a:p>
          <a:p>
            <a:r>
              <a:rPr lang="en-US" altLang="zh-CN" dirty="0" smtClean="0"/>
              <a:t>2.</a:t>
            </a:r>
            <a:r>
              <a:rPr lang="zh-CN" altLang="en-US" dirty="0" smtClean="0"/>
              <a:t>集体所有的自然资源资产，按照依法、自愿、有偿的原则</a:t>
            </a:r>
            <a:r>
              <a:rPr lang="en-US" altLang="zh-CN" dirty="0" smtClean="0"/>
              <a:t>,</a:t>
            </a:r>
            <a:r>
              <a:rPr lang="zh-CN" altLang="en-US" dirty="0" smtClean="0"/>
              <a:t>通过租赁、置换、赎买、协议保护等方式，由田家公园管理机构实施统一管理。</a:t>
            </a:r>
            <a:endParaRPr lang="en-US" altLang="zh-CN" dirty="0" smtClean="0"/>
          </a:p>
          <a:p>
            <a:r>
              <a:rPr lang="en-US" altLang="zh-CN" dirty="0" smtClean="0"/>
              <a:t>3.</a:t>
            </a:r>
            <a:r>
              <a:rPr lang="zh-CN" altLang="en-US" dirty="0" smtClean="0"/>
              <a:t>国土空间用途管制，应当由国家公园管理机构统一行使，具体可以通过直接行使和前置审批间接行使两种方式，二者的区别见后文分析。</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17</a:t>
            </a:fld>
            <a:endParaRPr lang="zh-CN" altLang="en-US"/>
          </a:p>
        </p:txBody>
      </p:sp>
    </p:spTree>
    <p:extLst>
      <p:ext uri="{BB962C8B-B14F-4D97-AF65-F5344CB8AC3E}">
        <p14:creationId xmlns:p14="http://schemas.microsoft.com/office/powerpoint/2010/main" val="2690697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防灾减灾既是国家公园资源环境保护工作的重要方面，又是地方政府公共服务的重要内容，应为央地共同事权</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18</a:t>
            </a:fld>
            <a:endParaRPr lang="zh-CN" altLang="en-US"/>
          </a:p>
        </p:txBody>
      </p:sp>
    </p:spTree>
    <p:extLst>
      <p:ext uri="{BB962C8B-B14F-4D97-AF65-F5344CB8AC3E}">
        <p14:creationId xmlns:p14="http://schemas.microsoft.com/office/powerpoint/2010/main" val="204812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央地共管模式下，中央与地方共同事权的履行需要建立协调机制以推动，</a:t>
            </a:r>
            <a:r>
              <a:rPr lang="zh-CN" altLang="zh-CN" sz="1200" kern="1200" dirty="0" smtClean="0">
                <a:solidFill>
                  <a:schemeClr val="tx1"/>
                </a:solidFill>
                <a:effectLst/>
                <a:latin typeface="+mn-lt"/>
                <a:ea typeface="+mn-ea"/>
                <a:cs typeface="+mn-cs"/>
              </a:rPr>
              <a:t>构筑中央统筹、省际协调的“决策</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执行</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监督”协作治理机制。</a:t>
            </a:r>
            <a:endParaRPr lang="en-US" altLang="zh-C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国家林草局与所涉省份人民政府联席会议作为央地协调和沟通平台，同时也是该国家公园重大事项的决策平台和监督考核平台，明确联席会议机制成员构成、组建核心领导小组，主要工作任务是研究制定重大政策、重大战略、重大方针和重大管理措施，负责审议中央预算和资金安排、建设项目和年度投资计划等，负责各省管理局班子成员的考核评价。</a:t>
            </a:r>
            <a:endParaRPr lang="en-US" altLang="zh-C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2.</a:t>
            </a:r>
            <a:r>
              <a:rPr lang="zh-CN" altLang="zh-CN" sz="1200" kern="1200" dirty="0" smtClean="0">
                <a:solidFill>
                  <a:schemeClr val="tx1"/>
                </a:solidFill>
                <a:effectLst/>
                <a:latin typeface="+mn-lt"/>
                <a:ea typeface="+mn-ea"/>
                <a:cs typeface="+mn-cs"/>
              </a:rPr>
              <a:t>设立联席会议机制办公室，作为领导小组的常设办公部门，可以设立在国家林草局专员办，主要负责日常联络、协调统筹，及时跟进督促各省管理局工作，推动日常的监督考核工作，管理统一的信息平台。联席会议办公室的人员可以是国家林草局专员办增加相应的编制，设立专门的部门；也可以由国家林草局和各省选派或聘任，积极探索开放灵活、互联互通的干部选用和激励机制。</a:t>
            </a:r>
            <a:endParaRPr lang="en-US" altLang="zh-C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3.</a:t>
            </a:r>
            <a:r>
              <a:rPr lang="zh-CN" altLang="zh-CN" sz="1200" kern="1200" dirty="0" smtClean="0">
                <a:solidFill>
                  <a:schemeClr val="tx1"/>
                </a:solidFill>
                <a:effectLst/>
                <a:latin typeface="+mn-lt"/>
                <a:ea typeface="+mn-ea"/>
                <a:cs typeface="+mn-cs"/>
              </a:rPr>
              <a:t>建立完善的监督机制，在联席会议制度章程中予以明确规定，承认联席会议及会议机制办公室的监督考核权力与责任。</a:t>
            </a:r>
            <a:endParaRPr lang="en-US" altLang="zh-C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4.</a:t>
            </a:r>
            <a:r>
              <a:rPr lang="zh-CN" altLang="zh-CN" sz="1200" kern="1200" dirty="0" smtClean="0">
                <a:solidFill>
                  <a:schemeClr val="tx1"/>
                </a:solidFill>
                <a:effectLst/>
                <a:latin typeface="+mn-lt"/>
                <a:ea typeface="+mn-ea"/>
                <a:cs typeface="+mn-cs"/>
              </a:rPr>
              <a:t>成立统一的国家公园专家咨询委员会，由联席会议办公室统一管理，主要负责在国家公园生态保护修复、项目设置、科研监测、社区经济活动等决策方面提供专业咨询，推动国家公园科学保护与合理利用。</a:t>
            </a:r>
          </a:p>
          <a:p>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19</a:t>
            </a:fld>
            <a:endParaRPr lang="zh-CN" altLang="en-US"/>
          </a:p>
        </p:txBody>
      </p:sp>
    </p:spTree>
    <p:extLst>
      <p:ext uri="{BB962C8B-B14F-4D97-AF65-F5344CB8AC3E}">
        <p14:creationId xmlns:p14="http://schemas.microsoft.com/office/powerpoint/2010/main" val="1099039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这部分介绍一下同处于改革中的“两个统一行使”的事权划分具体内容</a:t>
            </a:r>
            <a:endParaRPr lang="zh-CN" altLang="en-US" dirty="0"/>
          </a:p>
        </p:txBody>
      </p:sp>
      <p:sp>
        <p:nvSpPr>
          <p:cNvPr id="4" name="灯片编号占位符 3"/>
          <p:cNvSpPr>
            <a:spLocks noGrp="1"/>
          </p:cNvSpPr>
          <p:nvPr>
            <p:ph type="sldNum" sz="quarter" idx="10"/>
          </p:nvPr>
        </p:nvSpPr>
        <p:spPr/>
        <p:txBody>
          <a:bodyPr/>
          <a:lstStyle/>
          <a:p>
            <a:fld id="{23C8D575-42EB-4EAD-9BB8-D26B637ACC14}" type="slidenum">
              <a:rPr lang="zh-CN" altLang="en-US" smtClean="0"/>
              <a:pPr/>
              <a:t>20</a:t>
            </a:fld>
            <a:endParaRPr lang="zh-CN" altLang="en-US"/>
          </a:p>
        </p:txBody>
      </p:sp>
    </p:spTree>
    <p:extLst>
      <p:ext uri="{BB962C8B-B14F-4D97-AF65-F5344CB8AC3E}">
        <p14:creationId xmlns:p14="http://schemas.microsoft.com/office/powerpoint/2010/main" val="129785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6367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394753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54781"/>
            <a:ext cx="6019800" cy="32908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3307524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1014896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406648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308049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812814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263871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128482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38987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2F64DD99-87F9-453F-9079-F6FF817C2EC5}" type="datetimeFigureOut">
              <a:rPr lang="en-US" smtClean="0"/>
              <a:pPr/>
              <a:t>1/15/2023</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9001FEE7-084D-4A96-8EA0-40E78BE16633}" type="slidenum">
              <a:rPr lang="en-US" smtClean="0"/>
              <a:pPr/>
              <a:t>‹#›</a:t>
            </a:fld>
            <a:endParaRPr lang="en-US"/>
          </a:p>
        </p:txBody>
      </p:sp>
    </p:spTree>
    <p:extLst>
      <p:ext uri="{BB962C8B-B14F-4D97-AF65-F5344CB8AC3E}">
        <p14:creationId xmlns:p14="http://schemas.microsoft.com/office/powerpoint/2010/main" val="950637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430078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3200" b="1" kern="1200">
          <a:solidFill>
            <a:schemeClr val="bg1">
              <a:lumMod val="65000"/>
            </a:schemeClr>
          </a:solidFill>
          <a:latin typeface="微软雅黑" panose="020B0503020204020204" pitchFamily="34" charset="-122"/>
          <a:ea typeface="微软雅黑" panose="020B0503020204020204" pitchFamily="34" charset="-122"/>
          <a:cs typeface="Open Sans"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067944" y="2931790"/>
            <a:ext cx="800219" cy="461665"/>
          </a:xfrm>
          <a:prstGeom prst="rect">
            <a:avLst/>
          </a:prstGeom>
          <a:noFill/>
        </p:spPr>
        <p:txBody>
          <a:bodyPr wrap="none" rtlCol="0">
            <a:spAutoFit/>
          </a:bodyPr>
          <a:lstStyle/>
          <a:p>
            <a:r>
              <a:rPr lang="zh-CN" altLang="en-US" sz="2400" dirty="0" smtClean="0">
                <a:solidFill>
                  <a:prstClr val="black">
                    <a:lumMod val="85000"/>
                    <a:lumOff val="15000"/>
                  </a:prstClr>
                </a:solidFill>
                <a:latin typeface="黑体" panose="02010609060101010101" pitchFamily="49" charset="-122"/>
                <a:ea typeface="黑体" panose="02010609060101010101" pitchFamily="49" charset="-122"/>
              </a:rPr>
              <a:t>苏杨</a:t>
            </a:r>
            <a:endParaRPr lang="zh-CN" altLang="en-US" sz="2400" dirty="0">
              <a:solidFill>
                <a:prstClr val="black">
                  <a:lumMod val="85000"/>
                  <a:lumOff val="15000"/>
                </a:prstClr>
              </a:solidFill>
              <a:latin typeface="黑体" panose="02010609060101010101" pitchFamily="49" charset="-122"/>
              <a:ea typeface="黑体" panose="02010609060101010101" pitchFamily="49" charset="-122"/>
            </a:endParaRPr>
          </a:p>
        </p:txBody>
      </p:sp>
      <p:sp>
        <p:nvSpPr>
          <p:cNvPr id="6" name="文本框 5"/>
          <p:cNvSpPr txBox="1"/>
          <p:nvPr/>
        </p:nvSpPr>
        <p:spPr>
          <a:xfrm>
            <a:off x="-321092" y="3404764"/>
            <a:ext cx="9465092" cy="646331"/>
          </a:xfrm>
          <a:prstGeom prst="rect">
            <a:avLst/>
          </a:prstGeom>
          <a:noFill/>
        </p:spPr>
        <p:txBody>
          <a:bodyPr wrap="square" rtlCol="0">
            <a:spAutoFit/>
          </a:bodyPr>
          <a:lstStyle/>
          <a:p>
            <a:pPr algn="ctr">
              <a:lnSpc>
                <a:spcPct val="150000"/>
              </a:lnSpc>
            </a:pPr>
            <a:r>
              <a:rPr lang="zh-CN" altLang="en-US" sz="2400" dirty="0" smtClean="0">
                <a:solidFill>
                  <a:prstClr val="black">
                    <a:lumMod val="85000"/>
                    <a:lumOff val="15000"/>
                  </a:prstClr>
                </a:solidFill>
                <a:latin typeface="黑体" panose="02010609060101010101" pitchFamily="49" charset="-122"/>
                <a:ea typeface="黑体" panose="02010609060101010101" pitchFamily="49" charset="-122"/>
              </a:rPr>
              <a:t> 国务院发展研究中心管理世界杂志社</a:t>
            </a:r>
            <a:endParaRPr lang="zh-CN" altLang="en-US" sz="2400" dirty="0">
              <a:solidFill>
                <a:srgbClr val="932124"/>
              </a:solidFill>
              <a:latin typeface="黑体" panose="02010609060101010101" pitchFamily="49" charset="-122"/>
              <a:ea typeface="黑体" panose="02010609060101010101" pitchFamily="49" charset="-122"/>
            </a:endParaRPr>
          </a:p>
        </p:txBody>
      </p:sp>
      <p:sp>
        <p:nvSpPr>
          <p:cNvPr id="7" name="标题 1"/>
          <p:cNvSpPr txBox="1"/>
          <p:nvPr/>
        </p:nvSpPr>
        <p:spPr>
          <a:xfrm>
            <a:off x="467544" y="1275606"/>
            <a:ext cx="8255856" cy="473769"/>
          </a:xfrm>
          <a:prstGeom prst="rect">
            <a:avLst/>
          </a:prstGeom>
          <a:noFill/>
        </p:spPr>
        <p:txBody>
          <a:bodyPr/>
          <a:lstStyle>
            <a:lvl1pPr algn="ctr" defTabSz="914400" rtl="0" eaLnBrk="1" latinLnBrk="0" hangingPunct="1">
              <a:lnSpc>
                <a:spcPct val="90000"/>
              </a:lnSpc>
              <a:spcBef>
                <a:spcPct val="0"/>
              </a:spcBef>
              <a:buNone/>
              <a:defRPr sz="4400" b="1" kern="1200">
                <a:ln>
                  <a:noFill/>
                </a:ln>
                <a:solidFill>
                  <a:schemeClr val="tx1">
                    <a:lumMod val="85000"/>
                    <a:lumOff val="15000"/>
                  </a:schemeClr>
                </a:solidFill>
                <a:latin typeface="微软雅黑" panose="020B0503020204020204" pitchFamily="34" charset="-122"/>
                <a:ea typeface="微软雅黑" panose="020B0503020204020204" pitchFamily="34" charset="-122"/>
                <a:cs typeface="+mj-cs"/>
              </a:defRPr>
            </a:lvl1pPr>
          </a:lstStyle>
          <a:p>
            <a:pPr marL="0" marR="0" lvl="0" indent="0" algn="ctr" defTabSz="914400" rtl="0" eaLnBrk="1" fontAlgn="auto" latinLnBrk="0" hangingPunct="1">
              <a:lnSpc>
                <a:spcPts val="4000"/>
              </a:lnSpc>
              <a:spcBef>
                <a:spcPts val="1000"/>
              </a:spcBef>
              <a:spcAft>
                <a:spcPts val="0"/>
              </a:spcAft>
              <a:buClrTx/>
              <a:buSzTx/>
              <a:buFontTx/>
              <a:buNone/>
              <a:tabLst/>
              <a:defRPr/>
            </a:pPr>
            <a:r>
              <a:rPr lang="zh-CN" altLang="en-US" sz="3600" b="0" dirty="0" smtClean="0">
                <a:solidFill>
                  <a:srgbClr val="333F50"/>
                </a:solidFill>
                <a:latin typeface="黑体" panose="02010609060101010101" pitchFamily="49" charset="-122"/>
                <a:ea typeface="黑体" panose="02010609060101010101" pitchFamily="49" charset="-122"/>
              </a:rPr>
              <a:t>国家公园事权划分研究</a:t>
            </a:r>
            <a:endParaRPr kumimoji="0" lang="zh-CN" altLang="en-US" sz="3200" b="0" i="0" u="none" strike="noStrike" kern="1200" cap="none" spc="0" normalizeH="0" baseline="0" noProof="0" dirty="0">
              <a:ln>
                <a:noFill/>
              </a:ln>
              <a:solidFill>
                <a:srgbClr val="333F50"/>
              </a:solidFill>
              <a:effectLst/>
              <a:uLnTx/>
              <a:uFillTx/>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444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4EE21D5-4F87-4E71-D011-5716B9011A5A}"/>
              </a:ext>
            </a:extLst>
          </p:cNvPr>
          <p:cNvSpPr txBox="1"/>
          <p:nvPr/>
        </p:nvSpPr>
        <p:spPr>
          <a:xfrm>
            <a:off x="1835696" y="195486"/>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2.1 </a:t>
            </a:r>
            <a:r>
              <a:rPr lang="zh-CN" altLang="en-US" sz="2100" b="1" dirty="0" smtClean="0">
                <a:latin typeface="黑体" panose="02010609060101010101" pitchFamily="49" charset="-122"/>
                <a:ea typeface="黑体" panose="02010609060101010101" pitchFamily="49" charset="-122"/>
              </a:rPr>
              <a:t>我国国家公园事权划分顶层设计现状</a:t>
            </a:r>
            <a:endParaRPr lang="zh-CN" altLang="en-US" sz="2100" b="1" dirty="0">
              <a:latin typeface="黑体" panose="02010609060101010101" pitchFamily="49" charset="-122"/>
              <a:ea typeface="黑体" panose="02010609060101010101" pitchFamily="49" charset="-122"/>
            </a:endParaRPr>
          </a:p>
        </p:txBody>
      </p:sp>
      <p:sp>
        <p:nvSpPr>
          <p:cNvPr id="3" name="文本框 2"/>
          <p:cNvSpPr txBox="1"/>
          <p:nvPr/>
        </p:nvSpPr>
        <p:spPr>
          <a:xfrm>
            <a:off x="179512" y="843558"/>
            <a:ext cx="8856984" cy="2585323"/>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zh-CN" altLang="zh-CN" dirty="0">
                <a:solidFill>
                  <a:srgbClr val="FF0000"/>
                </a:solidFill>
                <a:latin typeface="黑体" panose="02010609060101010101" pitchFamily="49" charset="-122"/>
                <a:ea typeface="黑体" panose="02010609060101010101" pitchFamily="49" charset="-122"/>
              </a:rPr>
              <a:t>试点</a:t>
            </a:r>
            <a:r>
              <a:rPr lang="zh-CN" altLang="zh-CN" dirty="0" smtClean="0">
                <a:solidFill>
                  <a:srgbClr val="FF0000"/>
                </a:solidFill>
                <a:latin typeface="黑体" panose="02010609060101010101" pitchFamily="49" charset="-122"/>
                <a:ea typeface="黑体" panose="02010609060101010101" pitchFamily="49" charset="-122"/>
              </a:rPr>
              <a:t>期间</a:t>
            </a:r>
            <a:r>
              <a:rPr lang="zh-CN" altLang="en-US" dirty="0" smtClean="0">
                <a:solidFill>
                  <a:srgbClr val="FF0000"/>
                </a:solidFill>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中央</a:t>
            </a:r>
            <a:r>
              <a:rPr lang="zh-CN" altLang="zh-CN" dirty="0">
                <a:latin typeface="黑体" panose="02010609060101010101" pitchFamily="49" charset="-122"/>
                <a:ea typeface="黑体" panose="02010609060101010101" pitchFamily="49" charset="-122"/>
              </a:rPr>
              <a:t>出台的各种改革方案和指导意见</a:t>
            </a:r>
            <a:r>
              <a:rPr lang="zh-CN" altLang="zh-CN" dirty="0">
                <a:solidFill>
                  <a:srgbClr val="FF0000"/>
                </a:solidFill>
                <a:latin typeface="黑体" panose="02010609060101010101" pitchFamily="49" charset="-122"/>
                <a:ea typeface="黑体" panose="02010609060101010101" pitchFamily="49" charset="-122"/>
              </a:rPr>
              <a:t>未在事权划分上作出明确的、具有可操作性的</a:t>
            </a:r>
            <a:r>
              <a:rPr lang="zh-CN" altLang="zh-CN" dirty="0" smtClean="0">
                <a:solidFill>
                  <a:srgbClr val="FF0000"/>
                </a:solidFill>
                <a:latin typeface="黑体" panose="02010609060101010101" pitchFamily="49" charset="-122"/>
                <a:ea typeface="黑体" panose="02010609060101010101" pitchFamily="49" charset="-122"/>
              </a:rPr>
              <a:t>规定，</a:t>
            </a:r>
            <a:r>
              <a:rPr lang="zh-CN" altLang="zh-CN" dirty="0">
                <a:solidFill>
                  <a:srgbClr val="FF0000"/>
                </a:solidFill>
                <a:latin typeface="黑体" panose="02010609060101010101" pitchFamily="49" charset="-122"/>
                <a:ea typeface="黑体" panose="02010609060101010101" pitchFamily="49" charset="-122"/>
              </a:rPr>
              <a:t>难以撼动既有的</a:t>
            </a:r>
            <a:r>
              <a:rPr lang="en-US" altLang="zh-CN" dirty="0">
                <a:solidFill>
                  <a:srgbClr val="FF0000"/>
                </a:solidFill>
                <a:latin typeface="黑体" panose="02010609060101010101" pitchFamily="49" charset="-122"/>
                <a:ea typeface="黑体" panose="02010609060101010101" pitchFamily="49" charset="-122"/>
              </a:rPr>
              <a:t>“</a:t>
            </a:r>
            <a:r>
              <a:rPr lang="zh-CN" altLang="zh-CN" dirty="0">
                <a:solidFill>
                  <a:srgbClr val="FF0000"/>
                </a:solidFill>
                <a:latin typeface="黑体" panose="02010609060101010101" pitchFamily="49" charset="-122"/>
                <a:ea typeface="黑体" panose="02010609060101010101" pitchFamily="49" charset="-122"/>
              </a:rPr>
              <a:t>权、钱</a:t>
            </a:r>
            <a:r>
              <a:rPr lang="en-US" altLang="zh-CN" dirty="0">
                <a:solidFill>
                  <a:srgbClr val="FF0000"/>
                </a:solidFill>
                <a:latin typeface="黑体" panose="02010609060101010101" pitchFamily="49" charset="-122"/>
                <a:ea typeface="黑体" panose="02010609060101010101" pitchFamily="49" charset="-122"/>
              </a:rPr>
              <a:t>”</a:t>
            </a:r>
            <a:r>
              <a:rPr lang="zh-CN" altLang="zh-CN" dirty="0">
                <a:solidFill>
                  <a:srgbClr val="FF0000"/>
                </a:solidFill>
                <a:latin typeface="黑体" panose="02010609060101010101" pitchFamily="49" charset="-122"/>
                <a:ea typeface="黑体" panose="02010609060101010101" pitchFamily="49" charset="-122"/>
              </a:rPr>
              <a:t>相关制度</a:t>
            </a:r>
            <a:r>
              <a:rPr lang="zh-CN" altLang="zh-CN"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Ø"/>
            </a:pPr>
            <a:r>
              <a:rPr lang="zh-CN" altLang="zh-CN" dirty="0" smtClean="0">
                <a:solidFill>
                  <a:srgbClr val="FF0000"/>
                </a:solidFill>
                <a:latin typeface="黑体" panose="02010609060101010101" pitchFamily="49" charset="-122"/>
                <a:ea typeface="黑体" panose="02010609060101010101" pitchFamily="49" charset="-122"/>
              </a:rPr>
              <a:t>试点</a:t>
            </a:r>
            <a:r>
              <a:rPr lang="zh-CN" altLang="zh-CN" dirty="0">
                <a:solidFill>
                  <a:srgbClr val="FF0000"/>
                </a:solidFill>
                <a:latin typeface="黑体" panose="02010609060101010101" pitchFamily="49" charset="-122"/>
                <a:ea typeface="黑体" panose="02010609060101010101" pitchFamily="49" charset="-122"/>
              </a:rPr>
              <a:t>评估之后</a:t>
            </a:r>
            <a:r>
              <a:rPr lang="zh-CN" altLang="zh-CN" dirty="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2021</a:t>
            </a:r>
            <a:r>
              <a:rPr lang="zh-CN" altLang="zh-CN" dirty="0">
                <a:latin typeface="黑体" panose="02010609060101010101" pitchFamily="49" charset="-122"/>
                <a:ea typeface="黑体" panose="02010609060101010101" pitchFamily="49" charset="-122"/>
              </a:rPr>
              <a:t>年</a:t>
            </a:r>
            <a:r>
              <a:rPr lang="en-US" altLang="zh-CN" dirty="0">
                <a:latin typeface="黑体" panose="02010609060101010101" pitchFamily="49" charset="-122"/>
                <a:ea typeface="黑体" panose="02010609060101010101" pitchFamily="49" charset="-122"/>
              </a:rPr>
              <a:t>10</a:t>
            </a:r>
            <a:r>
              <a:rPr lang="zh-CN" altLang="zh-CN" dirty="0">
                <a:latin typeface="黑体" panose="02010609060101010101" pitchFamily="49" charset="-122"/>
                <a:ea typeface="黑体" panose="02010609060101010101" pitchFamily="49" charset="-122"/>
              </a:rPr>
              <a:t>月份，中编委</a:t>
            </a:r>
            <a:r>
              <a:rPr lang="zh-CN" altLang="zh-CN" dirty="0" smtClean="0">
                <a:latin typeface="黑体" panose="02010609060101010101" pitchFamily="49" charset="-122"/>
                <a:ea typeface="黑体" panose="02010609060101010101" pitchFamily="49" charset="-122"/>
              </a:rPr>
              <a:t>印发</a:t>
            </a:r>
            <a:r>
              <a:rPr lang="zh-CN" altLang="zh-CN" dirty="0" smtClean="0">
                <a:solidFill>
                  <a:srgbClr val="FF0000"/>
                </a:solidFill>
                <a:latin typeface="黑体" panose="02010609060101010101" pitchFamily="49" charset="-122"/>
                <a:ea typeface="黑体" panose="02010609060101010101" pitchFamily="49" charset="-122"/>
              </a:rPr>
              <a:t>《关于统一规范国家公园管理机构设置的指导意见》</a:t>
            </a:r>
            <a:r>
              <a:rPr lang="zh-CN" altLang="zh-CN" dirty="0" smtClean="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2022</a:t>
            </a:r>
            <a:r>
              <a:rPr lang="zh-CN" altLang="zh-CN" dirty="0">
                <a:latin typeface="黑体" panose="02010609060101010101" pitchFamily="49" charset="-122"/>
                <a:ea typeface="黑体" panose="02010609060101010101" pitchFamily="49" charset="-122"/>
              </a:rPr>
              <a:t>年</a:t>
            </a:r>
            <a:r>
              <a:rPr lang="en-US" altLang="zh-CN" dirty="0">
                <a:latin typeface="黑体" panose="02010609060101010101" pitchFamily="49" charset="-122"/>
                <a:ea typeface="黑体" panose="02010609060101010101" pitchFamily="49" charset="-122"/>
              </a:rPr>
              <a:t>9</a:t>
            </a:r>
            <a:r>
              <a:rPr lang="zh-CN" altLang="zh-CN" dirty="0">
                <a:latin typeface="黑体" panose="02010609060101010101" pitchFamily="49" charset="-122"/>
                <a:ea typeface="黑体" panose="02010609060101010101" pitchFamily="49" charset="-122"/>
              </a:rPr>
              <a:t>月，国务院办公厅转发财政部、国家林草局</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国家公园局</a:t>
            </a:r>
            <a:r>
              <a:rPr lang="en-US" altLang="zh-CN" dirty="0">
                <a:latin typeface="黑体" panose="02010609060101010101" pitchFamily="49" charset="-122"/>
                <a:ea typeface="黑体" panose="02010609060101010101" pitchFamily="49" charset="-122"/>
              </a:rPr>
              <a:t>)</a:t>
            </a:r>
            <a:r>
              <a:rPr lang="zh-CN" altLang="zh-CN" dirty="0" smtClean="0">
                <a:solidFill>
                  <a:srgbClr val="FF0000"/>
                </a:solidFill>
                <a:latin typeface="黑体" panose="02010609060101010101" pitchFamily="49" charset="-122"/>
                <a:ea typeface="黑体" panose="02010609060101010101" pitchFamily="49" charset="-122"/>
              </a:rPr>
              <a:t>《关于推进国家公园建设若干财政政策的意见》</a:t>
            </a:r>
            <a:r>
              <a:rPr lang="zh-CN" altLang="zh-CN" dirty="0">
                <a:latin typeface="黑体" panose="02010609060101010101" pitchFamily="49" charset="-122"/>
                <a:ea typeface="黑体" panose="02010609060101010101" pitchFamily="49" charset="-122"/>
              </a:rPr>
              <a:t>，</a:t>
            </a:r>
            <a:r>
              <a:rPr lang="zh-CN" altLang="zh-CN" dirty="0">
                <a:solidFill>
                  <a:srgbClr val="FF0000"/>
                </a:solidFill>
                <a:latin typeface="黑体" panose="02010609060101010101" pitchFamily="49" charset="-122"/>
                <a:ea typeface="黑体" panose="02010609060101010101" pitchFamily="49" charset="-122"/>
              </a:rPr>
              <a:t>对国家公园事权划分和支出责任作出相对原则性的规定</a:t>
            </a:r>
            <a:r>
              <a:rPr lang="zh-CN" altLang="zh-CN" dirty="0">
                <a:latin typeface="黑体" panose="02010609060101010101" pitchFamily="49" charset="-122"/>
                <a:ea typeface="黑体" panose="02010609060101010101" pitchFamily="49" charset="-122"/>
              </a:rPr>
              <a:t>。</a:t>
            </a:r>
            <a:endParaRPr lang="zh-CN" altLang="en-US"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6807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38666" y="390797"/>
            <a:ext cx="9066667" cy="4361905"/>
          </a:xfrm>
          <a:prstGeom prst="rect">
            <a:avLst/>
          </a:prstGeom>
        </p:spPr>
      </p:pic>
    </p:spTree>
    <p:extLst>
      <p:ext uri="{BB962C8B-B14F-4D97-AF65-F5344CB8AC3E}">
        <p14:creationId xmlns:p14="http://schemas.microsoft.com/office/powerpoint/2010/main" val="4279053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62476" y="57464"/>
            <a:ext cx="9019048" cy="5028571"/>
          </a:xfrm>
          <a:prstGeom prst="rect">
            <a:avLst/>
          </a:prstGeom>
        </p:spPr>
      </p:pic>
    </p:spTree>
    <p:extLst>
      <p:ext uri="{BB962C8B-B14F-4D97-AF65-F5344CB8AC3E}">
        <p14:creationId xmlns:p14="http://schemas.microsoft.com/office/powerpoint/2010/main" val="245240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7504" y="843558"/>
            <a:ext cx="8928992" cy="4262705"/>
          </a:xfrm>
          <a:prstGeom prst="rect">
            <a:avLst/>
          </a:prstGeom>
          <a:noFill/>
        </p:spPr>
        <p:txBody>
          <a:bodyPr wrap="square" rtlCol="0">
            <a:spAutoFit/>
          </a:bodyPr>
          <a:lstStyle/>
          <a:p>
            <a:pPr algn="just"/>
            <a:r>
              <a:rPr lang="zh-CN" altLang="zh-CN" sz="1600" b="1" dirty="0">
                <a:solidFill>
                  <a:srgbClr val="FF0000"/>
                </a:solidFill>
                <a:latin typeface="黑体" panose="02010609060101010101" pitchFamily="49" charset="-122"/>
                <a:ea typeface="黑体" panose="02010609060101010101" pitchFamily="49" charset="-122"/>
              </a:rPr>
              <a:t>（</a:t>
            </a:r>
            <a:r>
              <a:rPr lang="en-US" altLang="zh-CN" sz="1600" b="1" dirty="0">
                <a:solidFill>
                  <a:srgbClr val="FF0000"/>
                </a:solidFill>
                <a:latin typeface="黑体" panose="02010609060101010101" pitchFamily="49" charset="-122"/>
                <a:ea typeface="黑体" panose="02010609060101010101" pitchFamily="49" charset="-122"/>
              </a:rPr>
              <a:t>1</a:t>
            </a:r>
            <a:r>
              <a:rPr lang="zh-CN" altLang="zh-CN" sz="1600" b="1" dirty="0">
                <a:solidFill>
                  <a:srgbClr val="FF0000"/>
                </a:solidFill>
                <a:latin typeface="黑体" panose="02010609060101010101" pitchFamily="49" charset="-122"/>
                <a:ea typeface="黑体" panose="02010609060101010101" pitchFamily="49" charset="-122"/>
              </a:rPr>
              <a:t>）事权划分比较粗略，无法满足实践需要。</a:t>
            </a:r>
            <a:r>
              <a:rPr lang="zh-CN" altLang="zh-CN" sz="1400" dirty="0">
                <a:latin typeface="黑体" panose="02010609060101010101" pitchFamily="49" charset="-122"/>
                <a:ea typeface="黑体" panose="02010609060101010101" pitchFamily="49" charset="-122"/>
              </a:rPr>
              <a:t>例如</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自然资源资产管理</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职责明确为国家公园管理机构行使</a:t>
            </a:r>
            <a:r>
              <a:rPr lang="en-US" altLang="zh-CN" sz="1400" dirty="0">
                <a:latin typeface="黑体" panose="02010609060101010101" pitchFamily="49" charset="-122"/>
                <a:ea typeface="黑体" panose="02010609060101010101" pitchFamily="49" charset="-122"/>
              </a:rPr>
              <a:t>, </a:t>
            </a:r>
            <a:r>
              <a:rPr lang="zh-CN" altLang="zh-CN" sz="1400" dirty="0">
                <a:latin typeface="黑体" panose="02010609060101010101" pitchFamily="49" charset="-122"/>
                <a:ea typeface="黑体" panose="02010609060101010101" pitchFamily="49" charset="-122"/>
              </a:rPr>
              <a:t>从字面上理解应囊括国家公园范围内自然资源调查与确权登记事务</a:t>
            </a:r>
            <a:r>
              <a:rPr lang="en-US" altLang="zh-CN" sz="1400" dirty="0">
                <a:latin typeface="黑体" panose="02010609060101010101" pitchFamily="49" charset="-122"/>
                <a:ea typeface="黑体" panose="02010609060101010101" pitchFamily="49" charset="-122"/>
              </a:rPr>
              <a:t>, </a:t>
            </a:r>
            <a:r>
              <a:rPr lang="zh-CN" altLang="zh-CN" sz="1400" dirty="0">
                <a:latin typeface="黑体" panose="02010609060101010101" pitchFamily="49" charset="-122"/>
                <a:ea typeface="黑体" panose="02010609060101010101" pitchFamily="49" charset="-122"/>
              </a:rPr>
              <a:t>但</a:t>
            </a:r>
            <a:r>
              <a:rPr lang="en-US" altLang="zh-CN" sz="1400" dirty="0">
                <a:latin typeface="黑体" panose="02010609060101010101" pitchFamily="49" charset="-122"/>
                <a:ea typeface="黑体" panose="02010609060101010101" pitchFamily="49" charset="-122"/>
              </a:rPr>
              <a:t>2018</a:t>
            </a:r>
            <a:r>
              <a:rPr lang="zh-CN" altLang="zh-CN" sz="1400" dirty="0">
                <a:latin typeface="黑体" panose="02010609060101010101" pitchFamily="49" charset="-122"/>
                <a:ea typeface="黑体" panose="02010609060101010101" pitchFamily="49" charset="-122"/>
              </a:rPr>
              <a:t>年机构改革方案已明确调查和确权登记职能由自然资源部统一行使</a:t>
            </a:r>
            <a:r>
              <a:rPr lang="en-US" altLang="zh-CN" sz="1400" dirty="0">
                <a:latin typeface="黑体" panose="02010609060101010101" pitchFamily="49" charset="-122"/>
                <a:ea typeface="黑体" panose="02010609060101010101" pitchFamily="49" charset="-122"/>
              </a:rPr>
              <a:t>, </a:t>
            </a:r>
            <a:r>
              <a:rPr lang="zh-CN" altLang="zh-CN" sz="1400" dirty="0">
                <a:latin typeface="黑体" panose="02010609060101010101" pitchFamily="49" charset="-122"/>
                <a:ea typeface="黑体" panose="02010609060101010101" pitchFamily="49" charset="-122"/>
              </a:rPr>
              <a:t>那么在此方面</a:t>
            </a:r>
            <a:r>
              <a:rPr lang="en-US" altLang="zh-CN" sz="1400" dirty="0">
                <a:latin typeface="黑体" panose="02010609060101010101" pitchFamily="49" charset="-122"/>
                <a:ea typeface="黑体" panose="02010609060101010101" pitchFamily="49" charset="-122"/>
              </a:rPr>
              <a:t>, </a:t>
            </a:r>
            <a:r>
              <a:rPr lang="zh-CN" altLang="zh-CN" sz="1400" dirty="0">
                <a:latin typeface="黑体" panose="02010609060101010101" pitchFamily="49" charset="-122"/>
                <a:ea typeface="黑体" panose="02010609060101010101" pitchFamily="49" charset="-122"/>
              </a:rPr>
              <a:t>国家公园实体管理机构与属地政府相关部门的关系如何协调</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确权登记成果又该如何服务于自然资源资产管理</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这些都是亟待进一步深化探讨的内容</a:t>
            </a:r>
            <a:r>
              <a:rPr lang="zh-CN" altLang="zh-CN" sz="1400" dirty="0" smtClean="0">
                <a:latin typeface="黑体" panose="02010609060101010101" pitchFamily="49" charset="-122"/>
                <a:ea typeface="黑体" panose="02010609060101010101" pitchFamily="49" charset="-122"/>
              </a:rPr>
              <a:t>。</a:t>
            </a:r>
            <a:endParaRPr lang="en-US" altLang="zh-CN" sz="1400" dirty="0" smtClean="0">
              <a:latin typeface="黑体" panose="02010609060101010101" pitchFamily="49" charset="-122"/>
              <a:ea typeface="黑体" panose="02010609060101010101" pitchFamily="49" charset="-122"/>
            </a:endParaRPr>
          </a:p>
          <a:p>
            <a:pPr algn="just"/>
            <a:r>
              <a:rPr lang="zh-CN" altLang="zh-CN" sz="1600" b="1" dirty="0" smtClean="0">
                <a:solidFill>
                  <a:srgbClr val="FF0000"/>
                </a:solidFill>
                <a:latin typeface="黑体" panose="02010609060101010101" pitchFamily="49" charset="-122"/>
                <a:ea typeface="黑体" panose="02010609060101010101" pitchFamily="49" charset="-122"/>
              </a:rPr>
              <a:t>（</a:t>
            </a:r>
            <a:r>
              <a:rPr lang="en-US" altLang="zh-CN" sz="1600" b="1" dirty="0">
                <a:solidFill>
                  <a:srgbClr val="FF0000"/>
                </a:solidFill>
                <a:latin typeface="黑体" panose="02010609060101010101" pitchFamily="49" charset="-122"/>
                <a:ea typeface="黑体" panose="02010609060101010101" pitchFamily="49" charset="-122"/>
              </a:rPr>
              <a:t>2</a:t>
            </a:r>
            <a:r>
              <a:rPr lang="zh-CN" altLang="zh-CN" sz="1600" b="1" dirty="0">
                <a:solidFill>
                  <a:srgbClr val="FF0000"/>
                </a:solidFill>
                <a:latin typeface="黑体" panose="02010609060101010101" pitchFamily="49" charset="-122"/>
                <a:ea typeface="黑体" panose="02010609060101010101" pitchFamily="49" charset="-122"/>
              </a:rPr>
              <a:t>）中央与省共管模式下国家公园事权划分不明确。</a:t>
            </a:r>
            <a:r>
              <a:rPr lang="zh-CN" altLang="zh-CN" sz="1400" dirty="0">
                <a:latin typeface="黑体" panose="02010609060101010101" pitchFamily="49" charset="-122"/>
                <a:ea typeface="黑体" panose="02010609060101010101" pitchFamily="49" charset="-122"/>
              </a:rPr>
              <a:t>第一批设立的</a:t>
            </a:r>
            <a:r>
              <a:rPr lang="en-US" altLang="zh-CN" sz="1400" dirty="0">
                <a:latin typeface="黑体" panose="02010609060101010101" pitchFamily="49" charset="-122"/>
                <a:ea typeface="黑体" panose="02010609060101010101" pitchFamily="49" charset="-122"/>
              </a:rPr>
              <a:t>5</a:t>
            </a:r>
            <a:r>
              <a:rPr lang="zh-CN" altLang="zh-CN" sz="1400" dirty="0">
                <a:latin typeface="黑体" panose="02010609060101010101" pitchFamily="49" charset="-122"/>
                <a:ea typeface="黑体" panose="02010609060101010101" pitchFamily="49" charset="-122"/>
              </a:rPr>
              <a:t>个国家公园中有</a:t>
            </a:r>
            <a:r>
              <a:rPr lang="en-US" altLang="zh-CN" sz="1400" dirty="0">
                <a:latin typeface="黑体" panose="02010609060101010101" pitchFamily="49" charset="-122"/>
                <a:ea typeface="黑体" panose="02010609060101010101" pitchFamily="49" charset="-122"/>
              </a:rPr>
              <a:t>4</a:t>
            </a:r>
            <a:r>
              <a:rPr lang="zh-CN" altLang="zh-CN" sz="1400" dirty="0">
                <a:latin typeface="黑体" panose="02010609060101010101" pitchFamily="49" charset="-122"/>
                <a:ea typeface="黑体" panose="02010609060101010101" pitchFamily="49" charset="-122"/>
              </a:rPr>
              <a:t>个涉及到跨省，除了东北虎豹国家公园明确为中央垂直管理之外，三江源、大熊猫、武夷山国家公园的管理大概率会采取中央与省共管的模式。这种模式在本质上虽然与中央委托省管模式接近，但是涉及到大量跨省协调事务。目前的顶层设计文件基本按照中央垂直管理和中央委托省政府管理两种模式进行制度设计，对于中央与省共管模式如何进行事权划分鲜有提及。改革实践层面也显示，这一类型国家公园的矛盾突出，改革难度大，改革进展缓慢，最重要的原因就是国家局、省局、分局和管护站之间事权和责任边界模糊，有责无权和有权无责情况普遍存在</a:t>
            </a:r>
            <a:r>
              <a:rPr lang="zh-CN" altLang="zh-CN" sz="1400" dirty="0" smtClean="0">
                <a:latin typeface="黑体" panose="02010609060101010101" pitchFamily="49" charset="-122"/>
                <a:ea typeface="黑体" panose="02010609060101010101" pitchFamily="49" charset="-122"/>
              </a:rPr>
              <a:t>。</a:t>
            </a:r>
            <a:endParaRPr lang="en-US" altLang="zh-CN" sz="1400" dirty="0" smtClean="0">
              <a:latin typeface="黑体" panose="02010609060101010101" pitchFamily="49" charset="-122"/>
              <a:ea typeface="黑体" panose="02010609060101010101" pitchFamily="49" charset="-122"/>
            </a:endParaRPr>
          </a:p>
          <a:p>
            <a:pPr algn="just"/>
            <a:r>
              <a:rPr lang="zh-CN" altLang="zh-CN" sz="1600" b="1" dirty="0" smtClean="0">
                <a:solidFill>
                  <a:srgbClr val="FF0000"/>
                </a:solidFill>
                <a:latin typeface="黑体" panose="02010609060101010101" pitchFamily="49" charset="-122"/>
                <a:ea typeface="黑体" panose="02010609060101010101" pitchFamily="49" charset="-122"/>
              </a:rPr>
              <a:t>（</a:t>
            </a:r>
            <a:r>
              <a:rPr lang="en-US" altLang="zh-CN" sz="1600" b="1" dirty="0">
                <a:solidFill>
                  <a:srgbClr val="FF0000"/>
                </a:solidFill>
                <a:latin typeface="黑体" panose="02010609060101010101" pitchFamily="49" charset="-122"/>
                <a:ea typeface="黑体" panose="02010609060101010101" pitchFamily="49" charset="-122"/>
              </a:rPr>
              <a:t>3</a:t>
            </a:r>
            <a:r>
              <a:rPr lang="zh-CN" altLang="zh-CN" sz="1600" b="1" dirty="0">
                <a:solidFill>
                  <a:srgbClr val="FF0000"/>
                </a:solidFill>
                <a:latin typeface="黑体" panose="02010609060101010101" pitchFamily="49" charset="-122"/>
                <a:ea typeface="黑体" panose="02010609060101010101" pitchFamily="49" charset="-122"/>
              </a:rPr>
              <a:t>）国家公园</a:t>
            </a:r>
            <a:r>
              <a:rPr lang="en-US" altLang="zh-CN" sz="1600" b="1" dirty="0">
                <a:solidFill>
                  <a:srgbClr val="FF0000"/>
                </a:solidFill>
                <a:latin typeface="黑体" panose="02010609060101010101" pitchFamily="49" charset="-122"/>
                <a:ea typeface="黑体" panose="02010609060101010101" pitchFamily="49" charset="-122"/>
              </a:rPr>
              <a:t>“</a:t>
            </a:r>
            <a:r>
              <a:rPr lang="zh-CN" altLang="zh-CN" sz="1600" b="1" dirty="0">
                <a:solidFill>
                  <a:srgbClr val="FF0000"/>
                </a:solidFill>
                <a:latin typeface="黑体" panose="02010609060101010101" pitchFamily="49" charset="-122"/>
                <a:ea typeface="黑体" panose="02010609060101010101" pitchFamily="49" charset="-122"/>
              </a:rPr>
              <a:t>两个统一行使</a:t>
            </a:r>
            <a:r>
              <a:rPr lang="en-US" altLang="zh-CN" sz="1600" b="1" dirty="0">
                <a:solidFill>
                  <a:srgbClr val="FF0000"/>
                </a:solidFill>
                <a:latin typeface="黑体" panose="02010609060101010101" pitchFamily="49" charset="-122"/>
                <a:ea typeface="黑体" panose="02010609060101010101" pitchFamily="49" charset="-122"/>
              </a:rPr>
              <a:t>”</a:t>
            </a:r>
            <a:r>
              <a:rPr lang="zh-CN" altLang="zh-CN" sz="1600" b="1" dirty="0">
                <a:solidFill>
                  <a:srgbClr val="FF0000"/>
                </a:solidFill>
                <a:latin typeface="黑体" panose="02010609060101010101" pitchFamily="49" charset="-122"/>
                <a:ea typeface="黑体" panose="02010609060101010101" pitchFamily="49" charset="-122"/>
              </a:rPr>
              <a:t>的内涵及相关事权划分尚不明晰。</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两个统一行使</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是指统一行使全民所有自然资源资产所有权和统一行使国土空间用途管制权。由于我国自然资源资产产权和既有成体系的央地共同行使的国土空间用途管制制度的复杂性，很多相关事项在国家公园管理机构与不同层级地方政府及其职能部门之间的职权划分仍然悬而未决。再加上我国国土空间开发保护制度也在进行系统性变革，国土空间规划、自然资源资产管理、国土空间用途管制、国家公园体制等各项制度同步推进、相互交织，更进一步增加了</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两个统一行使</a:t>
            </a:r>
            <a:r>
              <a:rPr lang="en-US" altLang="zh-CN" sz="1400" dirty="0">
                <a:latin typeface="黑体" panose="02010609060101010101" pitchFamily="49" charset="-122"/>
                <a:ea typeface="黑体" panose="02010609060101010101" pitchFamily="49" charset="-122"/>
              </a:rPr>
              <a:t>”</a:t>
            </a:r>
            <a:r>
              <a:rPr lang="zh-CN" altLang="zh-CN" sz="1400" dirty="0">
                <a:latin typeface="黑体" panose="02010609060101010101" pitchFamily="49" charset="-122"/>
                <a:ea typeface="黑体" panose="02010609060101010101" pitchFamily="49" charset="-122"/>
              </a:rPr>
              <a:t>相关事权划分的难度</a:t>
            </a:r>
            <a:r>
              <a:rPr lang="zh-CN" altLang="zh-CN" sz="1400" dirty="0" smtClean="0">
                <a:latin typeface="黑体" panose="02010609060101010101" pitchFamily="49" charset="-122"/>
                <a:ea typeface="黑体" panose="02010609060101010101" pitchFamily="49" charset="-122"/>
              </a:rPr>
              <a:t>。</a:t>
            </a:r>
            <a:endParaRPr lang="en-US" altLang="zh-CN" sz="1400" dirty="0" smtClean="0">
              <a:latin typeface="黑体" panose="02010609060101010101" pitchFamily="49" charset="-122"/>
              <a:ea typeface="黑体" panose="02010609060101010101" pitchFamily="49" charset="-122"/>
            </a:endParaRPr>
          </a:p>
          <a:p>
            <a:pPr algn="just"/>
            <a:endParaRPr lang="en-US" altLang="zh-CN" sz="1400" dirty="0">
              <a:latin typeface="黑体" panose="02010609060101010101" pitchFamily="49" charset="-122"/>
              <a:ea typeface="黑体" panose="02010609060101010101" pitchFamily="49" charset="-122"/>
            </a:endParaRPr>
          </a:p>
          <a:p>
            <a:pPr algn="just"/>
            <a:endParaRPr lang="en-US" altLang="zh-CN" sz="1400" dirty="0" smtClean="0">
              <a:latin typeface="黑体" panose="02010609060101010101" pitchFamily="49" charset="-122"/>
              <a:ea typeface="黑体" panose="02010609060101010101" pitchFamily="49" charset="-122"/>
            </a:endParaRPr>
          </a:p>
          <a:p>
            <a:pPr algn="just"/>
            <a:r>
              <a:rPr lang="zh-CN" altLang="en-US" sz="1350" b="1" dirty="0" smtClean="0">
                <a:solidFill>
                  <a:srgbClr val="FF0000"/>
                </a:solidFill>
                <a:latin typeface="仿宋" panose="02010609060101010101" pitchFamily="49" charset="-122"/>
                <a:ea typeface="仿宋" panose="02010609060101010101" pitchFamily="49" charset="-122"/>
              </a:rPr>
              <a:t>三江源、南山、武夷山等实际上给出了事权划分清单，但没有获得明晰的法规依据，也存在过粗、模糊、难操作问题</a:t>
            </a:r>
            <a:endParaRPr lang="zh-CN" altLang="en-US" sz="1350" b="1" dirty="0">
              <a:solidFill>
                <a:srgbClr val="FF0000"/>
              </a:solidFill>
              <a:latin typeface="仿宋" panose="02010609060101010101" pitchFamily="49" charset="-122"/>
              <a:ea typeface="仿宋" panose="02010609060101010101" pitchFamily="49" charset="-122"/>
            </a:endParaRPr>
          </a:p>
        </p:txBody>
      </p:sp>
      <p:sp>
        <p:nvSpPr>
          <p:cNvPr id="3" name="文本框 2">
            <a:extLst>
              <a:ext uri="{FF2B5EF4-FFF2-40B4-BE49-F238E27FC236}">
                <a16:creationId xmlns:a16="http://schemas.microsoft.com/office/drawing/2014/main" id="{24EE21D5-4F87-4E71-D011-5716B9011A5A}"/>
              </a:ext>
            </a:extLst>
          </p:cNvPr>
          <p:cNvSpPr txBox="1"/>
          <p:nvPr/>
        </p:nvSpPr>
        <p:spPr>
          <a:xfrm>
            <a:off x="251520" y="267494"/>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2.2 </a:t>
            </a:r>
            <a:r>
              <a:rPr lang="zh-CN" altLang="en-US" sz="2100" b="1" dirty="0" smtClean="0">
                <a:latin typeface="黑体" panose="02010609060101010101" pitchFamily="49" charset="-122"/>
                <a:ea typeface="黑体" panose="02010609060101010101" pitchFamily="49" charset="-122"/>
              </a:rPr>
              <a:t>我国国家公园事权划分顶层设计存在问题</a:t>
            </a:r>
            <a:endParaRPr lang="zh-CN" altLang="en-US" sz="21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151278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5514" y="1822198"/>
            <a:ext cx="1740141" cy="784830"/>
          </a:xfrm>
          <a:prstGeom prst="rect">
            <a:avLst/>
          </a:prstGeom>
          <a:noFill/>
        </p:spPr>
        <p:txBody>
          <a:bodyPr wrap="square" rtlCol="0">
            <a:spAutoFit/>
          </a:bodyPr>
          <a:lstStyle/>
          <a:p>
            <a:pPr algn="r" defTabSz="685800"/>
            <a:r>
              <a:rPr lang="zh-CN" altLang="en-US" sz="4500" b="1" dirty="0" smtClean="0">
                <a:latin typeface="黑体" panose="02010609060101010101" pitchFamily="49" charset="-122"/>
                <a:ea typeface="黑体" panose="02010609060101010101" pitchFamily="49" charset="-122"/>
              </a:rPr>
              <a:t>内容</a:t>
            </a:r>
            <a:endParaRPr lang="zh-CN" altLang="en-US" sz="4500" b="1" dirty="0">
              <a:latin typeface="黑体" panose="02010609060101010101" pitchFamily="49" charset="-122"/>
              <a:ea typeface="黑体" panose="02010609060101010101" pitchFamily="49" charset="-122"/>
            </a:endParaRPr>
          </a:p>
        </p:txBody>
      </p:sp>
      <p:sp>
        <p:nvSpPr>
          <p:cNvPr id="4" name="文本框 3"/>
          <p:cNvSpPr txBox="1"/>
          <p:nvPr/>
        </p:nvSpPr>
        <p:spPr>
          <a:xfrm>
            <a:off x="-396552" y="2544274"/>
            <a:ext cx="2418973" cy="553998"/>
          </a:xfrm>
          <a:prstGeom prst="rect">
            <a:avLst/>
          </a:prstGeom>
          <a:noFill/>
        </p:spPr>
        <p:txBody>
          <a:bodyPr wrap="square" rtlCol="0">
            <a:spAutoFit/>
          </a:bodyPr>
          <a:lstStyle/>
          <a:p>
            <a:pPr algn="r" defTabSz="685800"/>
            <a:r>
              <a:rPr lang="en-US" altLang="zh-CN" sz="3000" b="1" dirty="0">
                <a:latin typeface="黑体" panose="02010609060101010101" pitchFamily="49" charset="-122"/>
                <a:ea typeface="黑体" panose="02010609060101010101" pitchFamily="49" charset="-122"/>
                <a:cs typeface="Times New Roman" panose="02020603050405020304" pitchFamily="18" charset="0"/>
              </a:rPr>
              <a:t>CONTENTS</a:t>
            </a:r>
            <a:endParaRPr lang="zh-CN" altLang="en-US" sz="3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5"/>
          <p:cNvSpPr txBox="1"/>
          <p:nvPr/>
        </p:nvSpPr>
        <p:spPr>
          <a:xfrm>
            <a:off x="2277172" y="1105491"/>
            <a:ext cx="6182581"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1 </a:t>
            </a:r>
            <a:r>
              <a:rPr lang="zh-CN" altLang="en-US" sz="2100" b="1" dirty="0" smtClean="0">
                <a:latin typeface="黑体" panose="02010609060101010101" pitchFamily="49" charset="-122"/>
                <a:ea typeface="黑体" panose="02010609060101010101" pitchFamily="49" charset="-122"/>
              </a:rPr>
              <a:t>国家公园事权的内涵及其划分原则</a:t>
            </a:r>
            <a:endParaRPr lang="zh-CN" altLang="en-US" sz="2100" b="1" dirty="0">
              <a:latin typeface="黑体" panose="02010609060101010101" pitchFamily="49" charset="-122"/>
              <a:ea typeface="黑体" panose="02010609060101010101" pitchFamily="49" charset="-122"/>
            </a:endParaRPr>
          </a:p>
        </p:txBody>
      </p:sp>
      <p:sp>
        <p:nvSpPr>
          <p:cNvPr id="12" name="文本框 11">
            <a:extLst>
              <a:ext uri="{FF2B5EF4-FFF2-40B4-BE49-F238E27FC236}">
                <a16:creationId xmlns:a16="http://schemas.microsoft.com/office/drawing/2014/main" id="{24EE21D5-4F87-4E71-D011-5716B9011A5A}"/>
              </a:ext>
            </a:extLst>
          </p:cNvPr>
          <p:cNvSpPr txBox="1"/>
          <p:nvPr/>
        </p:nvSpPr>
        <p:spPr>
          <a:xfrm>
            <a:off x="2277172" y="1665344"/>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 </a:t>
            </a:r>
            <a:r>
              <a:rPr lang="zh-CN" altLang="en-US" sz="2100" b="1" dirty="0" smtClean="0">
                <a:latin typeface="黑体" panose="02010609060101010101" pitchFamily="49" charset="-122"/>
                <a:ea typeface="黑体" panose="02010609060101010101" pitchFamily="49" charset="-122"/>
              </a:rPr>
              <a:t>我国国家公园事权划分顶层设计及实践问题</a:t>
            </a:r>
            <a:endParaRPr lang="zh-CN" altLang="en-US" sz="2100" b="1" dirty="0">
              <a:latin typeface="黑体" panose="02010609060101010101" pitchFamily="49" charset="-122"/>
              <a:ea typeface="黑体" panose="02010609060101010101" pitchFamily="49" charset="-122"/>
            </a:endParaRPr>
          </a:p>
        </p:txBody>
      </p:sp>
      <p:sp>
        <p:nvSpPr>
          <p:cNvPr id="17" name="文本框 16">
            <a:extLst>
              <a:ext uri="{FF2B5EF4-FFF2-40B4-BE49-F238E27FC236}">
                <a16:creationId xmlns:a16="http://schemas.microsoft.com/office/drawing/2014/main" id="{68AB89BD-CD3E-BB69-39DF-CA7B9A1F62DC}"/>
              </a:ext>
            </a:extLst>
          </p:cNvPr>
          <p:cNvSpPr txBox="1"/>
          <p:nvPr/>
        </p:nvSpPr>
        <p:spPr>
          <a:xfrm>
            <a:off x="2277172" y="2847696"/>
            <a:ext cx="6470672"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4 </a:t>
            </a:r>
            <a:r>
              <a:rPr lang="zh-CN" altLang="en-US" sz="2100" b="1" dirty="0" smtClean="0">
                <a:latin typeface="黑体" panose="02010609060101010101" pitchFamily="49" charset="-122"/>
                <a:ea typeface="黑体" panose="02010609060101010101" pitchFamily="49" charset="-122"/>
              </a:rPr>
              <a:t>国家公园</a:t>
            </a:r>
            <a:r>
              <a:rPr lang="zh-CN" altLang="en-US" sz="2100" b="1" dirty="0">
                <a:latin typeface="黑体" panose="02010609060101010101" pitchFamily="49" charset="-122"/>
                <a:ea typeface="黑体" panose="02010609060101010101" pitchFamily="49" charset="-122"/>
              </a:rPr>
              <a:t>“两个统一行使”的内涵及相关事权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sp>
        <p:nvSpPr>
          <p:cNvPr id="22" name="文本框 21">
            <a:extLst>
              <a:ext uri="{FF2B5EF4-FFF2-40B4-BE49-F238E27FC236}">
                <a16:creationId xmlns:a16="http://schemas.microsoft.com/office/drawing/2014/main" id="{55B3F2EA-15EB-A134-37E4-313400CB5524}"/>
              </a:ext>
            </a:extLst>
          </p:cNvPr>
          <p:cNvSpPr txBox="1"/>
          <p:nvPr/>
        </p:nvSpPr>
        <p:spPr>
          <a:xfrm>
            <a:off x="2278914" y="3435846"/>
            <a:ext cx="5890568"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5 </a:t>
            </a:r>
            <a:r>
              <a:rPr lang="zh-CN" altLang="en-US" sz="2100" b="1" dirty="0" smtClean="0">
                <a:latin typeface="黑体" panose="02010609060101010101" pitchFamily="49" charset="-122"/>
                <a:ea typeface="黑体" panose="02010609060101010101" pitchFamily="49" charset="-122"/>
              </a:rPr>
              <a:t>未来</a:t>
            </a:r>
            <a:r>
              <a:rPr lang="zh-CN" altLang="en-US" sz="2100" b="1" dirty="0">
                <a:latin typeface="黑体" panose="02010609060101010101" pitchFamily="49" charset="-122"/>
                <a:ea typeface="黑体" panose="02010609060101010101" pitchFamily="49" charset="-122"/>
              </a:rPr>
              <a:t>研究</a:t>
            </a:r>
            <a:r>
              <a:rPr lang="zh-CN" altLang="en-US" sz="2100" b="1" dirty="0" smtClean="0">
                <a:latin typeface="黑体" panose="02010609060101010101" pitchFamily="49" charset="-122"/>
                <a:ea typeface="黑体" panose="02010609060101010101" pitchFamily="49" charset="-122"/>
              </a:rPr>
              <a:t>展望</a:t>
            </a:r>
            <a:endParaRPr lang="zh-CN" altLang="en-US" sz="2100" b="1" dirty="0">
              <a:latin typeface="黑体" panose="02010609060101010101" pitchFamily="49" charset="-122"/>
              <a:ea typeface="黑体" panose="02010609060101010101" pitchFamily="49" charset="-122"/>
            </a:endParaRPr>
          </a:p>
        </p:txBody>
      </p:sp>
      <p:sp>
        <p:nvSpPr>
          <p:cNvPr id="27" name="文本框 26">
            <a:extLst>
              <a:ext uri="{FF2B5EF4-FFF2-40B4-BE49-F238E27FC236}">
                <a16:creationId xmlns:a16="http://schemas.microsoft.com/office/drawing/2014/main" id="{0E780FF2-F6C4-2F5F-5385-801119BB436F}"/>
              </a:ext>
            </a:extLst>
          </p:cNvPr>
          <p:cNvSpPr txBox="1"/>
          <p:nvPr/>
        </p:nvSpPr>
        <p:spPr>
          <a:xfrm>
            <a:off x="2277172" y="2256520"/>
            <a:ext cx="6398664" cy="415498"/>
          </a:xfrm>
          <a:prstGeom prst="rect">
            <a:avLst/>
          </a:prstGeom>
          <a:noFill/>
        </p:spPr>
        <p:txBody>
          <a:bodyPr wrap="square" rtlCol="0">
            <a:spAutoFit/>
          </a:bodyPr>
          <a:lstStyle/>
          <a:p>
            <a:pPr defTabSz="685800"/>
            <a:r>
              <a:rPr lang="en-US" altLang="zh-CN" sz="2100" b="1" dirty="0" smtClean="0">
                <a:solidFill>
                  <a:srgbClr val="FF0000"/>
                </a:solidFill>
                <a:latin typeface="黑体" panose="02010609060101010101" pitchFamily="49" charset="-122"/>
                <a:ea typeface="黑体" panose="02010609060101010101" pitchFamily="49" charset="-122"/>
              </a:rPr>
              <a:t>3 </a:t>
            </a:r>
            <a:r>
              <a:rPr lang="zh-CN" altLang="en-US" sz="2100" b="1" dirty="0" smtClean="0">
                <a:solidFill>
                  <a:srgbClr val="FF0000"/>
                </a:solidFill>
                <a:latin typeface="黑体" panose="02010609060101010101" pitchFamily="49" charset="-122"/>
                <a:ea typeface="黑体" panose="02010609060101010101" pitchFamily="49" charset="-122"/>
              </a:rPr>
              <a:t>不同</a:t>
            </a:r>
            <a:r>
              <a:rPr lang="zh-CN" altLang="en-US" sz="2100" b="1" dirty="0">
                <a:solidFill>
                  <a:srgbClr val="FF0000"/>
                </a:solidFill>
                <a:latin typeface="黑体" panose="02010609060101010101" pitchFamily="49" charset="-122"/>
                <a:ea typeface="黑体" panose="02010609060101010101" pitchFamily="49" charset="-122"/>
              </a:rPr>
              <a:t>管理模式的国家公园中央与地方事权</a:t>
            </a:r>
            <a:r>
              <a:rPr lang="zh-CN" altLang="en-US" sz="2100" b="1" dirty="0" smtClean="0">
                <a:solidFill>
                  <a:srgbClr val="FF0000"/>
                </a:solidFill>
                <a:latin typeface="黑体" panose="02010609060101010101" pitchFamily="49" charset="-122"/>
                <a:ea typeface="黑体" panose="02010609060101010101" pitchFamily="49" charset="-122"/>
              </a:rPr>
              <a:t>划分</a:t>
            </a:r>
            <a:endParaRPr lang="zh-CN" altLang="en-US" sz="2100" b="1" dirty="0">
              <a:solidFill>
                <a:srgbClr val="FF0000"/>
              </a:solidFill>
              <a:latin typeface="黑体" panose="02010609060101010101" pitchFamily="49" charset="-122"/>
              <a:ea typeface="黑体" panose="02010609060101010101" pitchFamily="49" charset="-122"/>
            </a:endParaRPr>
          </a:p>
        </p:txBody>
      </p:sp>
      <p:cxnSp>
        <p:nvCxnSpPr>
          <p:cNvPr id="32" name="直接连接符 31"/>
          <p:cNvCxnSpPr/>
          <p:nvPr/>
        </p:nvCxnSpPr>
        <p:spPr>
          <a:xfrm>
            <a:off x="2133775" y="699542"/>
            <a:ext cx="0" cy="3600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8777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51520" y="843558"/>
            <a:ext cx="8496944" cy="341632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zh-CN" altLang="en-US" dirty="0" smtClean="0">
                <a:latin typeface="黑体" panose="02010609060101010101" pitchFamily="49" charset="-122"/>
                <a:ea typeface="黑体" panose="02010609060101010101" pitchFamily="49" charset="-122"/>
              </a:rPr>
              <a:t>总结归纳国家公园相关顶层设计文件、自然保护地管理相关文献资料的基础上，从以下</a:t>
            </a:r>
            <a:r>
              <a:rPr lang="en-US" altLang="zh-CN" dirty="0" smtClean="0">
                <a:latin typeface="黑体" panose="02010609060101010101" pitchFamily="49" charset="-122"/>
                <a:ea typeface="黑体" panose="02010609060101010101" pitchFamily="49" charset="-122"/>
              </a:rPr>
              <a:t>5</a:t>
            </a:r>
            <a:r>
              <a:rPr lang="zh-CN" altLang="en-US" dirty="0" smtClean="0">
                <a:latin typeface="黑体" panose="02010609060101010101" pitchFamily="49" charset="-122"/>
                <a:ea typeface="黑体" panose="02010609060101010101" pitchFamily="49" charset="-122"/>
              </a:rPr>
              <a:t>个方面梳理总结国家公园管理全过程的各项干工作。并以此为框架，基于事权划分原则，对不同管理模式下的国家公园央地事权进行划分。</a:t>
            </a:r>
            <a:endParaRPr lang="en-US" altLang="zh-CN" dirty="0" smtClean="0">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ü"/>
            </a:pPr>
            <a:r>
              <a:rPr lang="zh-CN" altLang="en-US" dirty="0" smtClean="0">
                <a:latin typeface="黑体" panose="02010609060101010101" pitchFamily="49" charset="-122"/>
                <a:ea typeface="黑体" panose="02010609060101010101" pitchFamily="49" charset="-122"/>
              </a:rPr>
              <a:t>设立</a:t>
            </a:r>
            <a:r>
              <a:rPr lang="zh-CN" altLang="en-US" dirty="0">
                <a:latin typeface="黑体" panose="02010609060101010101" pitchFamily="49" charset="-122"/>
                <a:ea typeface="黑体" panose="02010609060101010101" pitchFamily="49" charset="-122"/>
              </a:rPr>
              <a:t>审批</a:t>
            </a:r>
          </a:p>
          <a:p>
            <a:pPr marL="285750" indent="-285750" algn="just">
              <a:lnSpc>
                <a:spcPct val="150000"/>
              </a:lnSpc>
              <a:buFont typeface="Wingdings" panose="05000000000000000000" pitchFamily="2" charset="2"/>
              <a:buChar char="ü"/>
            </a:pPr>
            <a:r>
              <a:rPr lang="zh-CN" altLang="en-US" dirty="0">
                <a:latin typeface="黑体" panose="02010609060101010101" pitchFamily="49" charset="-122"/>
                <a:ea typeface="黑体" panose="02010609060101010101" pitchFamily="49" charset="-122"/>
              </a:rPr>
              <a:t>制度体系建设</a:t>
            </a:r>
          </a:p>
          <a:p>
            <a:pPr marL="285750" indent="-285750" algn="just">
              <a:lnSpc>
                <a:spcPct val="150000"/>
              </a:lnSpc>
              <a:buFont typeface="Wingdings" panose="05000000000000000000" pitchFamily="2" charset="2"/>
              <a:buChar char="ü"/>
            </a:pPr>
            <a:r>
              <a:rPr lang="zh-CN" altLang="en-US" dirty="0">
                <a:latin typeface="黑体" panose="02010609060101010101" pitchFamily="49" charset="-122"/>
                <a:ea typeface="黑体" panose="02010609060101010101" pitchFamily="49" charset="-122"/>
              </a:rPr>
              <a:t>日常运行管理</a:t>
            </a:r>
          </a:p>
          <a:p>
            <a:pPr marL="285750" indent="-285750" algn="just">
              <a:lnSpc>
                <a:spcPct val="150000"/>
              </a:lnSpc>
              <a:buFont typeface="Wingdings" panose="05000000000000000000" pitchFamily="2" charset="2"/>
              <a:buChar char="ü"/>
            </a:pPr>
            <a:r>
              <a:rPr lang="zh-CN" altLang="en-US" dirty="0">
                <a:latin typeface="黑体" panose="02010609060101010101" pitchFamily="49" charset="-122"/>
                <a:ea typeface="黑体" panose="02010609060101010101" pitchFamily="49" charset="-122"/>
              </a:rPr>
              <a:t>评估</a:t>
            </a:r>
            <a:r>
              <a:rPr lang="zh-CN" altLang="en-US" dirty="0" smtClean="0">
                <a:latin typeface="黑体" panose="02010609060101010101" pitchFamily="49" charset="-122"/>
                <a:ea typeface="黑体" panose="02010609060101010101" pitchFamily="49" charset="-122"/>
              </a:rPr>
              <a:t>监督</a:t>
            </a:r>
            <a:endParaRPr lang="en-US" altLang="zh-CN" dirty="0" smtClean="0">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ü"/>
            </a:pPr>
            <a:r>
              <a:rPr lang="zh-CN" altLang="en-US" dirty="0" smtClean="0">
                <a:latin typeface="黑体" panose="02010609060101010101" pitchFamily="49" charset="-122"/>
                <a:ea typeface="黑体" panose="02010609060101010101" pitchFamily="49" charset="-122"/>
              </a:rPr>
              <a:t>其他（创建期历史遗留问题处理）</a:t>
            </a:r>
            <a:endParaRPr lang="zh-CN" altLang="en-US" dirty="0">
              <a:latin typeface="黑体" panose="02010609060101010101" pitchFamily="49" charset="-122"/>
              <a:ea typeface="黑体" panose="02010609060101010101" pitchFamily="49" charset="-122"/>
            </a:endParaRPr>
          </a:p>
        </p:txBody>
      </p:sp>
      <p:sp>
        <p:nvSpPr>
          <p:cNvPr id="3" name="文本框 2">
            <a:extLst>
              <a:ext uri="{FF2B5EF4-FFF2-40B4-BE49-F238E27FC236}">
                <a16:creationId xmlns:a16="http://schemas.microsoft.com/office/drawing/2014/main" id="{0E780FF2-F6C4-2F5F-5385-801119BB436F}"/>
              </a:ext>
            </a:extLst>
          </p:cNvPr>
          <p:cNvSpPr txBox="1"/>
          <p:nvPr/>
        </p:nvSpPr>
        <p:spPr>
          <a:xfrm>
            <a:off x="1691680" y="195486"/>
            <a:ext cx="6398664" cy="415498"/>
          </a:xfrm>
          <a:prstGeom prst="rect">
            <a:avLst/>
          </a:prstGeom>
          <a:noFill/>
        </p:spPr>
        <p:txBody>
          <a:bodyPr wrap="square" rtlCol="0">
            <a:spAutoFit/>
          </a:bodyPr>
          <a:lstStyle/>
          <a:p>
            <a:pPr defTabSz="685800"/>
            <a:r>
              <a:rPr lang="en-US" altLang="zh-CN" sz="2100" dirty="0" smtClean="0">
                <a:latin typeface="黑体" panose="02010609060101010101" pitchFamily="49" charset="-122"/>
                <a:ea typeface="黑体" panose="02010609060101010101" pitchFamily="49" charset="-122"/>
              </a:rPr>
              <a:t>3 </a:t>
            </a:r>
            <a:r>
              <a:rPr lang="zh-CN" altLang="en-US" sz="2100" dirty="0" smtClean="0">
                <a:latin typeface="黑体" panose="02010609060101010101" pitchFamily="49" charset="-122"/>
                <a:ea typeface="黑体" panose="02010609060101010101" pitchFamily="49" charset="-122"/>
              </a:rPr>
              <a:t>不同</a:t>
            </a:r>
            <a:r>
              <a:rPr lang="zh-CN" altLang="en-US" sz="2100" dirty="0">
                <a:latin typeface="黑体" panose="02010609060101010101" pitchFamily="49" charset="-122"/>
                <a:ea typeface="黑体" panose="02010609060101010101" pitchFamily="49" charset="-122"/>
              </a:rPr>
              <a:t>管理模式的国家公园中央与地方事权</a:t>
            </a:r>
            <a:r>
              <a:rPr lang="zh-CN" altLang="en-US" sz="2100" dirty="0" smtClean="0">
                <a:latin typeface="黑体" panose="02010609060101010101" pitchFamily="49" charset="-122"/>
                <a:ea typeface="黑体" panose="02010609060101010101" pitchFamily="49" charset="-122"/>
              </a:rPr>
              <a:t>划分</a:t>
            </a:r>
            <a:endParaRPr lang="zh-CN" altLang="en-US" sz="2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588265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a:stretch>
            <a:fillRect/>
          </a:stretch>
        </p:blipFill>
        <p:spPr>
          <a:xfrm>
            <a:off x="35496" y="771550"/>
            <a:ext cx="9089459" cy="3379414"/>
          </a:xfrm>
          <a:prstGeom prst="rect">
            <a:avLst/>
          </a:prstGeom>
        </p:spPr>
      </p:pic>
      <p:sp>
        <p:nvSpPr>
          <p:cNvPr id="3" name="文本框 2"/>
          <p:cNvSpPr txBox="1"/>
          <p:nvPr/>
        </p:nvSpPr>
        <p:spPr>
          <a:xfrm>
            <a:off x="1907704" y="195486"/>
            <a:ext cx="6192688" cy="461665"/>
          </a:xfrm>
          <a:prstGeom prst="rect">
            <a:avLst/>
          </a:prstGeom>
          <a:noFill/>
        </p:spPr>
        <p:txBody>
          <a:bodyPr wrap="square" rtlCol="0">
            <a:spAutoFit/>
          </a:bodyPr>
          <a:lstStyle/>
          <a:p>
            <a:r>
              <a:rPr lang="zh-CN" altLang="zh-CN" sz="2400">
                <a:latin typeface="黑体" panose="02010609060101010101" pitchFamily="49" charset="-122"/>
                <a:ea typeface="黑体" panose="02010609060101010101" pitchFamily="49" charset="-122"/>
              </a:rPr>
              <a:t>不同管理模式</a:t>
            </a:r>
            <a:r>
              <a:rPr lang="zh-CN" altLang="zh-CN" sz="2400" smtClean="0">
                <a:latin typeface="黑体" panose="02010609060101010101" pitchFamily="49" charset="-122"/>
                <a:ea typeface="黑体" panose="02010609060101010101" pitchFamily="49" charset="-122"/>
              </a:rPr>
              <a:t>下</a:t>
            </a:r>
            <a:r>
              <a:rPr lang="zh-CN" altLang="en-US" sz="2400" smtClean="0">
                <a:latin typeface="黑体" panose="02010609060101010101" pitchFamily="49" charset="-122"/>
                <a:ea typeface="黑体" panose="02010609060101010101" pitchFamily="49" charset="-122"/>
              </a:rPr>
              <a:t>的</a:t>
            </a:r>
            <a:r>
              <a:rPr lang="zh-CN" altLang="zh-CN" sz="2400" smtClean="0">
                <a:latin typeface="黑体" panose="02010609060101010101" pitchFamily="49" charset="-122"/>
                <a:ea typeface="黑体" panose="02010609060101010101" pitchFamily="49" charset="-122"/>
              </a:rPr>
              <a:t>国家公园</a:t>
            </a:r>
            <a:r>
              <a:rPr lang="zh-CN" altLang="zh-CN" sz="2400">
                <a:latin typeface="黑体" panose="02010609060101010101" pitchFamily="49" charset="-122"/>
                <a:ea typeface="黑体" panose="02010609060101010101" pitchFamily="49" charset="-122"/>
              </a:rPr>
              <a:t>央地事权划分</a:t>
            </a:r>
            <a:endParaRPr lang="zh-CN" altLang="en-US" sz="2400">
              <a:latin typeface="黑体" panose="02010609060101010101" pitchFamily="49" charset="-122"/>
              <a:ea typeface="黑体" panose="02010609060101010101" pitchFamily="49" charset="-122"/>
            </a:endParaRPr>
          </a:p>
        </p:txBody>
      </p:sp>
      <p:sp>
        <p:nvSpPr>
          <p:cNvPr id="5" name="矩形 4"/>
          <p:cNvSpPr/>
          <p:nvPr/>
        </p:nvSpPr>
        <p:spPr>
          <a:xfrm>
            <a:off x="2031684" y="1707654"/>
            <a:ext cx="7092000"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899592" y="2319722"/>
            <a:ext cx="8265460" cy="2520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16504" y="3651870"/>
            <a:ext cx="7092000" cy="432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1203598"/>
            <a:ext cx="9144000"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5496" y="3239780"/>
            <a:ext cx="9073008" cy="432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56418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 y="881274"/>
            <a:ext cx="9144000" cy="3380952"/>
          </a:xfrm>
          <a:prstGeom prst="rect">
            <a:avLst/>
          </a:prstGeom>
        </p:spPr>
      </p:pic>
      <p:sp>
        <p:nvSpPr>
          <p:cNvPr id="4" name="矩形 3"/>
          <p:cNvSpPr/>
          <p:nvPr/>
        </p:nvSpPr>
        <p:spPr>
          <a:xfrm>
            <a:off x="3384504" y="2535746"/>
            <a:ext cx="5724000" cy="25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979712" y="2787746"/>
            <a:ext cx="7128000" cy="25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99592" y="3020986"/>
            <a:ext cx="8244408" cy="7028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48767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stretch>
            <a:fillRect/>
          </a:stretch>
        </p:blipFill>
        <p:spPr>
          <a:xfrm>
            <a:off x="-1" y="876512"/>
            <a:ext cx="9144001" cy="3390476"/>
          </a:xfrm>
          <a:prstGeom prst="rect">
            <a:avLst/>
          </a:prstGeom>
        </p:spPr>
      </p:pic>
      <p:sp>
        <p:nvSpPr>
          <p:cNvPr id="4" name="矩形 3"/>
          <p:cNvSpPr/>
          <p:nvPr/>
        </p:nvSpPr>
        <p:spPr>
          <a:xfrm>
            <a:off x="899592" y="3075806"/>
            <a:ext cx="824440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433005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3"/>
          <p:cNvSpPr>
            <a:spLocks noChangeArrowheads="1"/>
          </p:cNvSpPr>
          <p:nvPr/>
        </p:nvSpPr>
        <p:spPr bwMode="auto">
          <a:xfrm>
            <a:off x="1331640" y="241602"/>
            <a:ext cx="5878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04800" algn="ctr" defTabSz="914400" rtl="0" eaLnBrk="0" fontAlgn="base" latinLnBrk="0" hangingPunct="0">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央地共管模式下跨省国家公园协调机制基本框架</a:t>
            </a:r>
            <a:endParaRPr kumimoji="0" lang="zh-CN" altLang="en-US" sz="3200" b="0"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3"/>
          <a:stretch>
            <a:fillRect/>
          </a:stretch>
        </p:blipFill>
        <p:spPr>
          <a:xfrm>
            <a:off x="827584" y="703435"/>
            <a:ext cx="7281762" cy="4225809"/>
          </a:xfrm>
          <a:prstGeom prst="rect">
            <a:avLst/>
          </a:prstGeom>
        </p:spPr>
      </p:pic>
    </p:spTree>
    <p:extLst>
      <p:ext uri="{BB962C8B-B14F-4D97-AF65-F5344CB8AC3E}">
        <p14:creationId xmlns:p14="http://schemas.microsoft.com/office/powerpoint/2010/main" val="3182292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5514" y="1822198"/>
            <a:ext cx="1740141" cy="784830"/>
          </a:xfrm>
          <a:prstGeom prst="rect">
            <a:avLst/>
          </a:prstGeom>
          <a:noFill/>
        </p:spPr>
        <p:txBody>
          <a:bodyPr wrap="square" rtlCol="0">
            <a:spAutoFit/>
          </a:bodyPr>
          <a:lstStyle/>
          <a:p>
            <a:pPr algn="r" defTabSz="685800"/>
            <a:r>
              <a:rPr lang="zh-CN" altLang="en-US" sz="4500" b="1" dirty="0" smtClean="0">
                <a:latin typeface="黑体" panose="02010609060101010101" pitchFamily="49" charset="-122"/>
                <a:ea typeface="黑体" panose="02010609060101010101" pitchFamily="49" charset="-122"/>
              </a:rPr>
              <a:t>内容</a:t>
            </a:r>
            <a:endParaRPr lang="zh-CN" altLang="en-US" sz="4500" b="1" dirty="0">
              <a:latin typeface="黑体" panose="02010609060101010101" pitchFamily="49" charset="-122"/>
              <a:ea typeface="黑体" panose="02010609060101010101" pitchFamily="49" charset="-122"/>
            </a:endParaRPr>
          </a:p>
        </p:txBody>
      </p:sp>
      <p:sp>
        <p:nvSpPr>
          <p:cNvPr id="4" name="文本框 3"/>
          <p:cNvSpPr txBox="1"/>
          <p:nvPr/>
        </p:nvSpPr>
        <p:spPr>
          <a:xfrm>
            <a:off x="-396552" y="2544274"/>
            <a:ext cx="2418973" cy="553998"/>
          </a:xfrm>
          <a:prstGeom prst="rect">
            <a:avLst/>
          </a:prstGeom>
          <a:noFill/>
        </p:spPr>
        <p:txBody>
          <a:bodyPr wrap="square" rtlCol="0">
            <a:spAutoFit/>
          </a:bodyPr>
          <a:lstStyle/>
          <a:p>
            <a:pPr algn="r" defTabSz="685800"/>
            <a:r>
              <a:rPr lang="en-US" altLang="zh-CN" sz="3000" b="1" dirty="0">
                <a:latin typeface="黑体" panose="02010609060101010101" pitchFamily="49" charset="-122"/>
                <a:ea typeface="黑体" panose="02010609060101010101" pitchFamily="49" charset="-122"/>
                <a:cs typeface="Times New Roman" panose="02020603050405020304" pitchFamily="18" charset="0"/>
              </a:rPr>
              <a:t>CONTENTS</a:t>
            </a:r>
            <a:endParaRPr lang="zh-CN" altLang="en-US" sz="3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5"/>
          <p:cNvSpPr txBox="1"/>
          <p:nvPr/>
        </p:nvSpPr>
        <p:spPr>
          <a:xfrm>
            <a:off x="2277172" y="1105491"/>
            <a:ext cx="6182581"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1 </a:t>
            </a:r>
            <a:r>
              <a:rPr lang="zh-CN" altLang="en-US" sz="2100" b="1" dirty="0" smtClean="0">
                <a:latin typeface="黑体" panose="02010609060101010101" pitchFamily="49" charset="-122"/>
                <a:ea typeface="黑体" panose="02010609060101010101" pitchFamily="49" charset="-122"/>
              </a:rPr>
              <a:t>国家公园事权的内涵及其划分原则</a:t>
            </a:r>
            <a:endParaRPr lang="zh-CN" altLang="en-US" sz="2100" b="1" dirty="0">
              <a:latin typeface="黑体" panose="02010609060101010101" pitchFamily="49" charset="-122"/>
              <a:ea typeface="黑体" panose="02010609060101010101" pitchFamily="49" charset="-122"/>
            </a:endParaRPr>
          </a:p>
        </p:txBody>
      </p:sp>
      <p:sp>
        <p:nvSpPr>
          <p:cNvPr id="12" name="文本框 11">
            <a:extLst>
              <a:ext uri="{FF2B5EF4-FFF2-40B4-BE49-F238E27FC236}">
                <a16:creationId xmlns:a16="http://schemas.microsoft.com/office/drawing/2014/main" id="{24EE21D5-4F87-4E71-D011-5716B9011A5A}"/>
              </a:ext>
            </a:extLst>
          </p:cNvPr>
          <p:cNvSpPr txBox="1"/>
          <p:nvPr/>
        </p:nvSpPr>
        <p:spPr>
          <a:xfrm>
            <a:off x="2277172" y="1665344"/>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 </a:t>
            </a:r>
            <a:r>
              <a:rPr lang="zh-CN" altLang="en-US" sz="2100" b="1" dirty="0" smtClean="0">
                <a:latin typeface="黑体" panose="02010609060101010101" pitchFamily="49" charset="-122"/>
                <a:ea typeface="黑体" panose="02010609060101010101" pitchFamily="49" charset="-122"/>
              </a:rPr>
              <a:t>我国国家公园事权划分顶层设计及实践问题</a:t>
            </a:r>
            <a:endParaRPr lang="zh-CN" altLang="en-US" sz="2100" b="1" dirty="0">
              <a:latin typeface="黑体" panose="02010609060101010101" pitchFamily="49" charset="-122"/>
              <a:ea typeface="黑体" panose="02010609060101010101" pitchFamily="49" charset="-122"/>
            </a:endParaRPr>
          </a:p>
        </p:txBody>
      </p:sp>
      <p:sp>
        <p:nvSpPr>
          <p:cNvPr id="17" name="文本框 16">
            <a:extLst>
              <a:ext uri="{FF2B5EF4-FFF2-40B4-BE49-F238E27FC236}">
                <a16:creationId xmlns:a16="http://schemas.microsoft.com/office/drawing/2014/main" id="{68AB89BD-CD3E-BB69-39DF-CA7B9A1F62DC}"/>
              </a:ext>
            </a:extLst>
          </p:cNvPr>
          <p:cNvSpPr txBox="1"/>
          <p:nvPr/>
        </p:nvSpPr>
        <p:spPr>
          <a:xfrm>
            <a:off x="2277172" y="2847696"/>
            <a:ext cx="6470672"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4 </a:t>
            </a:r>
            <a:r>
              <a:rPr lang="zh-CN" altLang="en-US" sz="2100" b="1" dirty="0" smtClean="0">
                <a:latin typeface="黑体" panose="02010609060101010101" pitchFamily="49" charset="-122"/>
                <a:ea typeface="黑体" panose="02010609060101010101" pitchFamily="49" charset="-122"/>
              </a:rPr>
              <a:t>国家公园</a:t>
            </a:r>
            <a:r>
              <a:rPr lang="zh-CN" altLang="en-US" sz="2100" b="1" dirty="0">
                <a:latin typeface="黑体" panose="02010609060101010101" pitchFamily="49" charset="-122"/>
                <a:ea typeface="黑体" panose="02010609060101010101" pitchFamily="49" charset="-122"/>
              </a:rPr>
              <a:t>“两个统一行使”的内涵及相关事权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sp>
        <p:nvSpPr>
          <p:cNvPr id="22" name="文本框 21">
            <a:extLst>
              <a:ext uri="{FF2B5EF4-FFF2-40B4-BE49-F238E27FC236}">
                <a16:creationId xmlns:a16="http://schemas.microsoft.com/office/drawing/2014/main" id="{55B3F2EA-15EB-A134-37E4-313400CB5524}"/>
              </a:ext>
            </a:extLst>
          </p:cNvPr>
          <p:cNvSpPr txBox="1"/>
          <p:nvPr/>
        </p:nvSpPr>
        <p:spPr>
          <a:xfrm>
            <a:off x="2278914" y="3435846"/>
            <a:ext cx="5890568"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5 </a:t>
            </a:r>
            <a:r>
              <a:rPr lang="zh-CN" altLang="en-US" sz="2100" b="1" dirty="0" smtClean="0">
                <a:latin typeface="黑体" panose="02010609060101010101" pitchFamily="49" charset="-122"/>
                <a:ea typeface="黑体" panose="02010609060101010101" pitchFamily="49" charset="-122"/>
              </a:rPr>
              <a:t>未来</a:t>
            </a:r>
            <a:r>
              <a:rPr lang="zh-CN" altLang="en-US" sz="2100" b="1" dirty="0">
                <a:latin typeface="黑体" panose="02010609060101010101" pitchFamily="49" charset="-122"/>
                <a:ea typeface="黑体" panose="02010609060101010101" pitchFamily="49" charset="-122"/>
              </a:rPr>
              <a:t>研究</a:t>
            </a:r>
            <a:r>
              <a:rPr lang="zh-CN" altLang="en-US" sz="2100" b="1" dirty="0" smtClean="0">
                <a:latin typeface="黑体" panose="02010609060101010101" pitchFamily="49" charset="-122"/>
                <a:ea typeface="黑体" panose="02010609060101010101" pitchFamily="49" charset="-122"/>
              </a:rPr>
              <a:t>展望</a:t>
            </a:r>
            <a:endParaRPr lang="zh-CN" altLang="en-US" sz="2100" b="1" dirty="0">
              <a:latin typeface="黑体" panose="02010609060101010101" pitchFamily="49" charset="-122"/>
              <a:ea typeface="黑体" panose="02010609060101010101" pitchFamily="49" charset="-122"/>
            </a:endParaRPr>
          </a:p>
        </p:txBody>
      </p:sp>
      <p:sp>
        <p:nvSpPr>
          <p:cNvPr id="27" name="文本框 26">
            <a:extLst>
              <a:ext uri="{FF2B5EF4-FFF2-40B4-BE49-F238E27FC236}">
                <a16:creationId xmlns:a16="http://schemas.microsoft.com/office/drawing/2014/main" id="{0E780FF2-F6C4-2F5F-5385-801119BB436F}"/>
              </a:ext>
            </a:extLst>
          </p:cNvPr>
          <p:cNvSpPr txBox="1"/>
          <p:nvPr/>
        </p:nvSpPr>
        <p:spPr>
          <a:xfrm>
            <a:off x="2277172" y="2256520"/>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3 </a:t>
            </a:r>
            <a:r>
              <a:rPr lang="zh-CN" altLang="en-US" sz="2100" b="1" dirty="0" smtClean="0">
                <a:latin typeface="黑体" panose="02010609060101010101" pitchFamily="49" charset="-122"/>
                <a:ea typeface="黑体" panose="02010609060101010101" pitchFamily="49" charset="-122"/>
              </a:rPr>
              <a:t>不同</a:t>
            </a:r>
            <a:r>
              <a:rPr lang="zh-CN" altLang="en-US" sz="2100" b="1" dirty="0">
                <a:latin typeface="黑体" panose="02010609060101010101" pitchFamily="49" charset="-122"/>
                <a:ea typeface="黑体" panose="02010609060101010101" pitchFamily="49" charset="-122"/>
              </a:rPr>
              <a:t>管理模式的国家公园中央与地方事权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cxnSp>
        <p:nvCxnSpPr>
          <p:cNvPr id="32" name="直接连接符 31"/>
          <p:cNvCxnSpPr/>
          <p:nvPr/>
        </p:nvCxnSpPr>
        <p:spPr>
          <a:xfrm>
            <a:off x="2133775" y="699542"/>
            <a:ext cx="0" cy="3600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506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5514" y="1822198"/>
            <a:ext cx="1740141" cy="784830"/>
          </a:xfrm>
          <a:prstGeom prst="rect">
            <a:avLst/>
          </a:prstGeom>
          <a:noFill/>
        </p:spPr>
        <p:txBody>
          <a:bodyPr wrap="square" rtlCol="0">
            <a:spAutoFit/>
          </a:bodyPr>
          <a:lstStyle/>
          <a:p>
            <a:pPr algn="r" defTabSz="685800"/>
            <a:r>
              <a:rPr lang="zh-CN" altLang="en-US" sz="4500" b="1" dirty="0" smtClean="0">
                <a:latin typeface="黑体" panose="02010609060101010101" pitchFamily="49" charset="-122"/>
                <a:ea typeface="黑体" panose="02010609060101010101" pitchFamily="49" charset="-122"/>
              </a:rPr>
              <a:t>内容</a:t>
            </a:r>
            <a:endParaRPr lang="zh-CN" altLang="en-US" sz="4500" b="1" dirty="0">
              <a:latin typeface="黑体" panose="02010609060101010101" pitchFamily="49" charset="-122"/>
              <a:ea typeface="黑体" panose="02010609060101010101" pitchFamily="49" charset="-122"/>
            </a:endParaRPr>
          </a:p>
        </p:txBody>
      </p:sp>
      <p:sp>
        <p:nvSpPr>
          <p:cNvPr id="4" name="文本框 3"/>
          <p:cNvSpPr txBox="1"/>
          <p:nvPr/>
        </p:nvSpPr>
        <p:spPr>
          <a:xfrm>
            <a:off x="-396552" y="2544274"/>
            <a:ext cx="2418973" cy="553998"/>
          </a:xfrm>
          <a:prstGeom prst="rect">
            <a:avLst/>
          </a:prstGeom>
          <a:noFill/>
        </p:spPr>
        <p:txBody>
          <a:bodyPr wrap="square" rtlCol="0">
            <a:spAutoFit/>
          </a:bodyPr>
          <a:lstStyle/>
          <a:p>
            <a:pPr algn="r" defTabSz="685800"/>
            <a:r>
              <a:rPr lang="en-US" altLang="zh-CN" sz="3000" b="1" dirty="0">
                <a:latin typeface="黑体" panose="02010609060101010101" pitchFamily="49" charset="-122"/>
                <a:ea typeface="黑体" panose="02010609060101010101" pitchFamily="49" charset="-122"/>
                <a:cs typeface="Times New Roman" panose="02020603050405020304" pitchFamily="18" charset="0"/>
              </a:rPr>
              <a:t>CONTENTS</a:t>
            </a:r>
            <a:endParaRPr lang="zh-CN" altLang="en-US" sz="3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5"/>
          <p:cNvSpPr txBox="1"/>
          <p:nvPr/>
        </p:nvSpPr>
        <p:spPr>
          <a:xfrm>
            <a:off x="2277172" y="1105491"/>
            <a:ext cx="6182581"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1 </a:t>
            </a:r>
            <a:r>
              <a:rPr lang="zh-CN" altLang="en-US" sz="2100" b="1" dirty="0" smtClean="0">
                <a:latin typeface="黑体" panose="02010609060101010101" pitchFamily="49" charset="-122"/>
                <a:ea typeface="黑体" panose="02010609060101010101" pitchFamily="49" charset="-122"/>
              </a:rPr>
              <a:t>国家公园事权的内涵及其划分原则</a:t>
            </a:r>
            <a:endParaRPr lang="zh-CN" altLang="en-US" sz="2100" b="1" dirty="0">
              <a:latin typeface="黑体" panose="02010609060101010101" pitchFamily="49" charset="-122"/>
              <a:ea typeface="黑体" panose="02010609060101010101" pitchFamily="49" charset="-122"/>
            </a:endParaRPr>
          </a:p>
        </p:txBody>
      </p:sp>
      <p:sp>
        <p:nvSpPr>
          <p:cNvPr id="12" name="文本框 11">
            <a:extLst>
              <a:ext uri="{FF2B5EF4-FFF2-40B4-BE49-F238E27FC236}">
                <a16:creationId xmlns:a16="http://schemas.microsoft.com/office/drawing/2014/main" id="{24EE21D5-4F87-4E71-D011-5716B9011A5A}"/>
              </a:ext>
            </a:extLst>
          </p:cNvPr>
          <p:cNvSpPr txBox="1"/>
          <p:nvPr/>
        </p:nvSpPr>
        <p:spPr>
          <a:xfrm>
            <a:off x="2277172" y="1665344"/>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 </a:t>
            </a:r>
            <a:r>
              <a:rPr lang="zh-CN" altLang="en-US" sz="2100" b="1" dirty="0" smtClean="0">
                <a:latin typeface="黑体" panose="02010609060101010101" pitchFamily="49" charset="-122"/>
                <a:ea typeface="黑体" panose="02010609060101010101" pitchFamily="49" charset="-122"/>
              </a:rPr>
              <a:t>我国国家公园事权划分顶层设计及实践问题</a:t>
            </a:r>
            <a:endParaRPr lang="zh-CN" altLang="en-US" sz="2100" b="1" dirty="0">
              <a:latin typeface="黑体" panose="02010609060101010101" pitchFamily="49" charset="-122"/>
              <a:ea typeface="黑体" panose="02010609060101010101" pitchFamily="49" charset="-122"/>
            </a:endParaRPr>
          </a:p>
        </p:txBody>
      </p:sp>
      <p:sp>
        <p:nvSpPr>
          <p:cNvPr id="17" name="文本框 16">
            <a:extLst>
              <a:ext uri="{FF2B5EF4-FFF2-40B4-BE49-F238E27FC236}">
                <a16:creationId xmlns:a16="http://schemas.microsoft.com/office/drawing/2014/main" id="{68AB89BD-CD3E-BB69-39DF-CA7B9A1F62DC}"/>
              </a:ext>
            </a:extLst>
          </p:cNvPr>
          <p:cNvSpPr txBox="1"/>
          <p:nvPr/>
        </p:nvSpPr>
        <p:spPr>
          <a:xfrm>
            <a:off x="2277172" y="2847696"/>
            <a:ext cx="6470672" cy="415498"/>
          </a:xfrm>
          <a:prstGeom prst="rect">
            <a:avLst/>
          </a:prstGeom>
          <a:noFill/>
        </p:spPr>
        <p:txBody>
          <a:bodyPr wrap="square" rtlCol="0">
            <a:spAutoFit/>
          </a:bodyPr>
          <a:lstStyle/>
          <a:p>
            <a:pPr defTabSz="685800"/>
            <a:r>
              <a:rPr lang="en-US" altLang="zh-CN" sz="2100" b="1" dirty="0" smtClean="0">
                <a:solidFill>
                  <a:srgbClr val="FF0000"/>
                </a:solidFill>
                <a:latin typeface="黑体" panose="02010609060101010101" pitchFamily="49" charset="-122"/>
                <a:ea typeface="黑体" panose="02010609060101010101" pitchFamily="49" charset="-122"/>
              </a:rPr>
              <a:t>4 </a:t>
            </a:r>
            <a:r>
              <a:rPr lang="zh-CN" altLang="en-US" sz="2100" b="1" dirty="0" smtClean="0">
                <a:solidFill>
                  <a:srgbClr val="FF0000"/>
                </a:solidFill>
                <a:latin typeface="黑体" panose="02010609060101010101" pitchFamily="49" charset="-122"/>
                <a:ea typeface="黑体" panose="02010609060101010101" pitchFamily="49" charset="-122"/>
              </a:rPr>
              <a:t>国家公园</a:t>
            </a:r>
            <a:r>
              <a:rPr lang="zh-CN" altLang="en-US" sz="2100" b="1" dirty="0">
                <a:solidFill>
                  <a:srgbClr val="FF0000"/>
                </a:solidFill>
                <a:latin typeface="黑体" panose="02010609060101010101" pitchFamily="49" charset="-122"/>
                <a:ea typeface="黑体" panose="02010609060101010101" pitchFamily="49" charset="-122"/>
              </a:rPr>
              <a:t>“两个统一行使”的内涵及相关事权</a:t>
            </a:r>
            <a:r>
              <a:rPr lang="zh-CN" altLang="en-US" sz="2100" b="1" dirty="0" smtClean="0">
                <a:solidFill>
                  <a:srgbClr val="FF0000"/>
                </a:solidFill>
                <a:latin typeface="黑体" panose="02010609060101010101" pitchFamily="49" charset="-122"/>
                <a:ea typeface="黑体" panose="02010609060101010101" pitchFamily="49" charset="-122"/>
              </a:rPr>
              <a:t>划分</a:t>
            </a:r>
            <a:endParaRPr lang="zh-CN" altLang="en-US" sz="2100" b="1" dirty="0">
              <a:solidFill>
                <a:srgbClr val="FF0000"/>
              </a:solidFill>
              <a:latin typeface="黑体" panose="02010609060101010101" pitchFamily="49" charset="-122"/>
              <a:ea typeface="黑体" panose="02010609060101010101" pitchFamily="49" charset="-122"/>
            </a:endParaRPr>
          </a:p>
        </p:txBody>
      </p:sp>
      <p:sp>
        <p:nvSpPr>
          <p:cNvPr id="22" name="文本框 21">
            <a:extLst>
              <a:ext uri="{FF2B5EF4-FFF2-40B4-BE49-F238E27FC236}">
                <a16:creationId xmlns:a16="http://schemas.microsoft.com/office/drawing/2014/main" id="{55B3F2EA-15EB-A134-37E4-313400CB5524}"/>
              </a:ext>
            </a:extLst>
          </p:cNvPr>
          <p:cNvSpPr txBox="1"/>
          <p:nvPr/>
        </p:nvSpPr>
        <p:spPr>
          <a:xfrm>
            <a:off x="2278914" y="3435846"/>
            <a:ext cx="5890568"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5 </a:t>
            </a:r>
            <a:r>
              <a:rPr lang="zh-CN" altLang="en-US" sz="2100" b="1" dirty="0" smtClean="0">
                <a:latin typeface="黑体" panose="02010609060101010101" pitchFamily="49" charset="-122"/>
                <a:ea typeface="黑体" panose="02010609060101010101" pitchFamily="49" charset="-122"/>
              </a:rPr>
              <a:t>未来</a:t>
            </a:r>
            <a:r>
              <a:rPr lang="zh-CN" altLang="en-US" sz="2100" b="1" dirty="0">
                <a:latin typeface="黑体" panose="02010609060101010101" pitchFamily="49" charset="-122"/>
                <a:ea typeface="黑体" panose="02010609060101010101" pitchFamily="49" charset="-122"/>
              </a:rPr>
              <a:t>研究</a:t>
            </a:r>
            <a:r>
              <a:rPr lang="zh-CN" altLang="en-US" sz="2100" b="1" dirty="0" smtClean="0">
                <a:latin typeface="黑体" panose="02010609060101010101" pitchFamily="49" charset="-122"/>
                <a:ea typeface="黑体" panose="02010609060101010101" pitchFamily="49" charset="-122"/>
              </a:rPr>
              <a:t>展望</a:t>
            </a:r>
            <a:endParaRPr lang="zh-CN" altLang="en-US" sz="2100" b="1" dirty="0">
              <a:latin typeface="黑体" panose="02010609060101010101" pitchFamily="49" charset="-122"/>
              <a:ea typeface="黑体" panose="02010609060101010101" pitchFamily="49" charset="-122"/>
            </a:endParaRPr>
          </a:p>
        </p:txBody>
      </p:sp>
      <p:sp>
        <p:nvSpPr>
          <p:cNvPr id="27" name="文本框 26">
            <a:extLst>
              <a:ext uri="{FF2B5EF4-FFF2-40B4-BE49-F238E27FC236}">
                <a16:creationId xmlns:a16="http://schemas.microsoft.com/office/drawing/2014/main" id="{0E780FF2-F6C4-2F5F-5385-801119BB436F}"/>
              </a:ext>
            </a:extLst>
          </p:cNvPr>
          <p:cNvSpPr txBox="1"/>
          <p:nvPr/>
        </p:nvSpPr>
        <p:spPr>
          <a:xfrm>
            <a:off x="2277172" y="2256520"/>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3 </a:t>
            </a:r>
            <a:r>
              <a:rPr lang="zh-CN" altLang="en-US" sz="2100" b="1" dirty="0" smtClean="0">
                <a:latin typeface="黑体" panose="02010609060101010101" pitchFamily="49" charset="-122"/>
                <a:ea typeface="黑体" panose="02010609060101010101" pitchFamily="49" charset="-122"/>
              </a:rPr>
              <a:t>不同</a:t>
            </a:r>
            <a:r>
              <a:rPr lang="zh-CN" altLang="en-US" sz="2100" b="1" dirty="0">
                <a:latin typeface="黑体" panose="02010609060101010101" pitchFamily="49" charset="-122"/>
                <a:ea typeface="黑体" panose="02010609060101010101" pitchFamily="49" charset="-122"/>
              </a:rPr>
              <a:t>管理模式的国家公园中央与地方事权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cxnSp>
        <p:nvCxnSpPr>
          <p:cNvPr id="32" name="直接连接符 31"/>
          <p:cNvCxnSpPr/>
          <p:nvPr/>
        </p:nvCxnSpPr>
        <p:spPr>
          <a:xfrm>
            <a:off x="2133775" y="699542"/>
            <a:ext cx="0" cy="3600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520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95536" y="1059582"/>
            <a:ext cx="8280920" cy="3351367"/>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zh-CN" altLang="en-US" dirty="0">
                <a:latin typeface="黑体" panose="02010609060101010101" pitchFamily="49" charset="-122"/>
                <a:ea typeface="黑体" panose="02010609060101010101" pitchFamily="49" charset="-122"/>
              </a:rPr>
              <a:t>国土空间开发保护制度中的“两个统一行使”是指统一行使全民所有自然资源资产行使所有权和统一行使所有国土空间用途管制权，是国土空间管理的核心制度</a:t>
            </a:r>
            <a:r>
              <a:rPr lang="zh-CN" altLang="en-US"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Ø"/>
            </a:pPr>
            <a:r>
              <a:rPr lang="zh-CN" altLang="en-US" dirty="0" smtClean="0">
                <a:latin typeface="黑体" panose="02010609060101010101" pitchFamily="49" charset="-122"/>
                <a:ea typeface="黑体" panose="02010609060101010101" pitchFamily="49" charset="-122"/>
              </a:rPr>
              <a:t>在</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生态文明体制改革总体方案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的制度框架体系中，“建立国家公园体制”也属于“建立国土空间开发保护制度”的重要内容。</a:t>
            </a:r>
            <a:r>
              <a:rPr lang="zh-CN" altLang="en-US" dirty="0">
                <a:solidFill>
                  <a:srgbClr val="FF0000"/>
                </a:solidFill>
                <a:latin typeface="黑体" panose="02010609060101010101" pitchFamily="49" charset="-122"/>
                <a:ea typeface="黑体" panose="02010609060101010101" pitchFamily="49" charset="-122"/>
              </a:rPr>
              <a:t>那么“两个统一行使”内涵是什么？在国家公园这样以生态功能为主的国土空间范围内，“两个统一行使”制度如何构建？理清这些内容，对于国家公园统一规范高效管理体制的构建具有重要意义。</a:t>
            </a:r>
          </a:p>
        </p:txBody>
      </p:sp>
      <p:sp>
        <p:nvSpPr>
          <p:cNvPr id="3" name="文本框 2">
            <a:extLst>
              <a:ext uri="{FF2B5EF4-FFF2-40B4-BE49-F238E27FC236}">
                <a16:creationId xmlns:a16="http://schemas.microsoft.com/office/drawing/2014/main" id="{68AB89BD-CD3E-BB69-39DF-CA7B9A1F62DC}"/>
              </a:ext>
            </a:extLst>
          </p:cNvPr>
          <p:cNvSpPr txBox="1"/>
          <p:nvPr/>
        </p:nvSpPr>
        <p:spPr>
          <a:xfrm>
            <a:off x="1475656" y="267494"/>
            <a:ext cx="7375796"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4.1 </a:t>
            </a:r>
            <a:r>
              <a:rPr lang="zh-CN" altLang="en-US" sz="2400" dirty="0" smtClean="0">
                <a:latin typeface="黑体" panose="02010609060101010101" pitchFamily="49" charset="-122"/>
                <a:ea typeface="黑体" panose="02010609060101010101" pitchFamily="49" charset="-122"/>
              </a:rPr>
              <a:t>国家公园</a:t>
            </a:r>
            <a:r>
              <a:rPr lang="zh-CN" altLang="en-US" sz="2400" dirty="0">
                <a:latin typeface="黑体" panose="02010609060101010101" pitchFamily="49" charset="-122"/>
                <a:ea typeface="黑体" panose="02010609060101010101" pitchFamily="49" charset="-122"/>
              </a:rPr>
              <a:t>“两个统一行使”的</a:t>
            </a:r>
            <a:r>
              <a:rPr lang="zh-CN" altLang="en-US" sz="2400" dirty="0" smtClean="0">
                <a:latin typeface="黑体" panose="02010609060101010101" pitchFamily="49" charset="-122"/>
                <a:ea typeface="黑体" panose="02010609060101010101" pitchFamily="49" charset="-122"/>
              </a:rPr>
              <a:t>内涵</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99564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20080" y="51470"/>
            <a:ext cx="8820472" cy="461665"/>
          </a:xfrm>
          <a:prstGeom prst="rect">
            <a:avLst/>
          </a:prstGeom>
          <a:noFill/>
        </p:spPr>
        <p:txBody>
          <a:bodyPr wrap="square" rtlCol="0">
            <a:spAutoFit/>
          </a:bodyPr>
          <a:lstStyle/>
          <a:p>
            <a:r>
              <a:rPr lang="zh-CN" altLang="en-US" sz="2400" dirty="0">
                <a:latin typeface="黑体" panose="02010609060101010101" pitchFamily="49" charset="-122"/>
                <a:ea typeface="黑体" panose="02010609060101010101" pitchFamily="49" charset="-122"/>
              </a:rPr>
              <a:t>“两个统一行使”的内涵及国家公园内的制度构建内容</a:t>
            </a:r>
          </a:p>
        </p:txBody>
      </p:sp>
      <p:pic>
        <p:nvPicPr>
          <p:cNvPr id="3" name="图片 2"/>
          <p:cNvPicPr>
            <a:picLocks noChangeAspect="1"/>
          </p:cNvPicPr>
          <p:nvPr/>
        </p:nvPicPr>
        <p:blipFill>
          <a:blip r:embed="rId3"/>
          <a:stretch>
            <a:fillRect/>
          </a:stretch>
        </p:blipFill>
        <p:spPr>
          <a:xfrm>
            <a:off x="1187624" y="625818"/>
            <a:ext cx="6780952" cy="4504762"/>
          </a:xfrm>
          <a:prstGeom prst="rect">
            <a:avLst/>
          </a:prstGeom>
        </p:spPr>
      </p:pic>
    </p:spTree>
    <p:extLst>
      <p:ext uri="{BB962C8B-B14F-4D97-AF65-F5344CB8AC3E}">
        <p14:creationId xmlns:p14="http://schemas.microsoft.com/office/powerpoint/2010/main" val="4020622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763688" y="123478"/>
            <a:ext cx="6032421" cy="461665"/>
          </a:xfrm>
          <a:prstGeom prst="rect">
            <a:avLst/>
          </a:prstGeom>
          <a:noFill/>
        </p:spPr>
        <p:txBody>
          <a:bodyPr wrap="none" rtlCol="0">
            <a:spAutoFit/>
          </a:bodyPr>
          <a:lstStyle/>
          <a:p>
            <a:r>
              <a:rPr lang="zh-CN" altLang="en-US" sz="2400" dirty="0" smtClean="0">
                <a:latin typeface="黑体" panose="02010609060101010101" pitchFamily="49" charset="-122"/>
                <a:ea typeface="黑体" panose="02010609060101010101" pitchFamily="49" charset="-122"/>
              </a:rPr>
              <a:t>国家公园“两个统一行使”相关</a:t>
            </a:r>
            <a:r>
              <a:rPr lang="zh-CN" altLang="en-US" sz="2400" dirty="0">
                <a:latin typeface="黑体" panose="02010609060101010101" pitchFamily="49" charset="-122"/>
                <a:ea typeface="黑体" panose="02010609060101010101" pitchFamily="49" charset="-122"/>
              </a:rPr>
              <a:t>的顶层设计</a:t>
            </a:r>
          </a:p>
        </p:txBody>
      </p:sp>
      <p:sp>
        <p:nvSpPr>
          <p:cNvPr id="2" name="文本框 1"/>
          <p:cNvSpPr txBox="1"/>
          <p:nvPr/>
        </p:nvSpPr>
        <p:spPr>
          <a:xfrm>
            <a:off x="107504" y="771550"/>
            <a:ext cx="8734794" cy="2619948"/>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CN" altLang="en-US" sz="1600" dirty="0">
                <a:solidFill>
                  <a:srgbClr val="FF0000"/>
                </a:solidFill>
                <a:latin typeface="黑体" panose="02010609060101010101" pitchFamily="49" charset="-122"/>
                <a:ea typeface="黑体" panose="02010609060101010101" pitchFamily="49" charset="-122"/>
              </a:rPr>
              <a:t>最早将二者联系在一起</a:t>
            </a:r>
            <a:r>
              <a:rPr lang="zh-CN" altLang="en-US" sz="1600" dirty="0">
                <a:latin typeface="黑体" panose="02010609060101010101" pitchFamily="49" charset="-122"/>
                <a:ea typeface="黑体" panose="02010609060101010101" pitchFamily="49" charset="-122"/>
              </a:rPr>
              <a:t>的是这个事件：</a:t>
            </a:r>
            <a:r>
              <a:rPr lang="en-US" altLang="zh-CN" sz="1600" dirty="0">
                <a:latin typeface="黑体" panose="02010609060101010101" pitchFamily="49" charset="-122"/>
                <a:ea typeface="黑体" panose="02010609060101010101" pitchFamily="49" charset="-122"/>
              </a:rPr>
              <a:t>2016</a:t>
            </a:r>
            <a:r>
              <a:rPr lang="zh-CN" altLang="en-US" sz="1600" dirty="0">
                <a:latin typeface="黑体" panose="02010609060101010101" pitchFamily="49" charset="-122"/>
                <a:ea typeface="黑体" panose="02010609060101010101" pitchFamily="49" charset="-122"/>
              </a:rPr>
              <a:t>年</a:t>
            </a:r>
            <a:r>
              <a:rPr lang="en-US" altLang="zh-CN" sz="1600" dirty="0">
                <a:latin typeface="黑体" panose="02010609060101010101" pitchFamily="49" charset="-122"/>
                <a:ea typeface="黑体" panose="02010609060101010101" pitchFamily="49" charset="-122"/>
              </a:rPr>
              <a:t>3</a:t>
            </a:r>
            <a:r>
              <a:rPr lang="zh-CN" altLang="en-US" sz="1600" dirty="0">
                <a:latin typeface="黑体" panose="02010609060101010101" pitchFamily="49" charset="-122"/>
                <a:ea typeface="黑体" panose="02010609060101010101" pitchFamily="49" charset="-122"/>
              </a:rPr>
              <a:t>月习近平总书记在参加十二届全国人大四次会议青海代表团审议时的讲话中提到，“在超过</a:t>
            </a:r>
            <a:r>
              <a:rPr lang="en-US" altLang="zh-CN" sz="1600" dirty="0">
                <a:latin typeface="黑体" panose="02010609060101010101" pitchFamily="49" charset="-122"/>
                <a:ea typeface="黑体" panose="02010609060101010101" pitchFamily="49" charset="-122"/>
              </a:rPr>
              <a:t>12</a:t>
            </a:r>
            <a:r>
              <a:rPr lang="zh-CN" altLang="en-US" sz="1600" dirty="0">
                <a:latin typeface="黑体" panose="02010609060101010101" pitchFamily="49" charset="-122"/>
                <a:ea typeface="黑体" panose="02010609060101010101" pitchFamily="49" charset="-122"/>
              </a:rPr>
              <a:t>万平方公里的三江源地区开展全新体制的国家公园试点，努力为改变‘九龙治水’，实现‘两个统一行使’闯出一条路子，体现了改革和担当精神”</a:t>
            </a:r>
            <a:r>
              <a:rPr lang="zh-CN" altLang="en-US" sz="1600" dirty="0" smtClean="0">
                <a:latin typeface="黑体" panose="02010609060101010101" pitchFamily="49" charset="-122"/>
                <a:ea typeface="黑体" panose="02010609060101010101" pitchFamily="49" charset="-122"/>
              </a:rPr>
              <a:t>。</a:t>
            </a:r>
            <a:endParaRPr lang="en-US" altLang="zh-CN" sz="1600" dirty="0" smtClean="0">
              <a:latin typeface="黑体" panose="02010609060101010101" pitchFamily="49" charset="-122"/>
              <a:ea typeface="黑体" panose="02010609060101010101" pitchFamily="49" charset="-122"/>
            </a:endParaRPr>
          </a:p>
          <a:p>
            <a:pPr marL="285750" indent="-285750">
              <a:lnSpc>
                <a:spcPct val="150000"/>
              </a:lnSpc>
              <a:buFont typeface="Wingdings" panose="05000000000000000000" pitchFamily="2" charset="2"/>
              <a:buChar char="Ø"/>
            </a:pPr>
            <a:r>
              <a:rPr lang="zh-CN" altLang="en-US" sz="1600" dirty="0" smtClean="0">
                <a:latin typeface="黑体" panose="02010609060101010101" pitchFamily="49" charset="-122"/>
                <a:ea typeface="黑体" panose="02010609060101010101" pitchFamily="49" charset="-122"/>
              </a:rPr>
              <a:t>其后</a:t>
            </a:r>
            <a:r>
              <a:rPr lang="zh-CN" altLang="en-US" sz="1600" dirty="0">
                <a:latin typeface="黑体" panose="02010609060101010101" pitchFamily="49" charset="-122"/>
                <a:ea typeface="黑体" panose="02010609060101010101" pitchFamily="49" charset="-122"/>
              </a:rPr>
              <a:t>，相关的顶层设计文件逐步出台，制度体系也不断完善。</a:t>
            </a:r>
            <a:r>
              <a:rPr lang="zh-CN" altLang="en-US" sz="1600" dirty="0">
                <a:solidFill>
                  <a:srgbClr val="FF0000"/>
                </a:solidFill>
                <a:latin typeface="黑体" panose="02010609060101010101" pitchFamily="49" charset="-122"/>
                <a:ea typeface="黑体" panose="02010609060101010101" pitchFamily="49" charset="-122"/>
              </a:rPr>
              <a:t>截至目前，国家公园范围内的全民所有自然资源资产管理的职责都已明确由国家公园管理机构统一行使，而所有国土空间用途管制权的行使主体还没有确定。</a:t>
            </a:r>
          </a:p>
        </p:txBody>
      </p:sp>
    </p:spTree>
    <p:extLst>
      <p:ext uri="{BB962C8B-B14F-4D97-AF65-F5344CB8AC3E}">
        <p14:creationId xmlns:p14="http://schemas.microsoft.com/office/powerpoint/2010/main" val="2724076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79512" y="1131590"/>
            <a:ext cx="8857143" cy="3209524"/>
          </a:xfrm>
          <a:prstGeom prst="rect">
            <a:avLst/>
          </a:prstGeom>
        </p:spPr>
      </p:pic>
      <p:sp>
        <p:nvSpPr>
          <p:cNvPr id="3" name="文本框 2"/>
          <p:cNvSpPr txBox="1"/>
          <p:nvPr/>
        </p:nvSpPr>
        <p:spPr>
          <a:xfrm>
            <a:off x="1763688" y="267494"/>
            <a:ext cx="6032421" cy="461665"/>
          </a:xfrm>
          <a:prstGeom prst="rect">
            <a:avLst/>
          </a:prstGeom>
          <a:noFill/>
        </p:spPr>
        <p:txBody>
          <a:bodyPr wrap="none" rtlCol="0">
            <a:spAutoFit/>
          </a:bodyPr>
          <a:lstStyle/>
          <a:p>
            <a:r>
              <a:rPr lang="zh-CN" altLang="en-US" sz="2400" dirty="0" smtClean="0">
                <a:latin typeface="黑体" panose="02010609060101010101" pitchFamily="49" charset="-122"/>
                <a:ea typeface="黑体" panose="02010609060101010101" pitchFamily="49" charset="-122"/>
              </a:rPr>
              <a:t>国家公园“两个统一行使”相关</a:t>
            </a:r>
            <a:r>
              <a:rPr lang="zh-CN" altLang="en-US" sz="2400" dirty="0">
                <a:latin typeface="黑体" panose="02010609060101010101" pitchFamily="49" charset="-122"/>
                <a:ea typeface="黑体" panose="02010609060101010101" pitchFamily="49" charset="-122"/>
              </a:rPr>
              <a:t>的顶层设计</a:t>
            </a:r>
          </a:p>
        </p:txBody>
      </p:sp>
    </p:spTree>
    <p:extLst>
      <p:ext uri="{BB962C8B-B14F-4D97-AF65-F5344CB8AC3E}">
        <p14:creationId xmlns:p14="http://schemas.microsoft.com/office/powerpoint/2010/main" val="3908937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38666" y="124131"/>
            <a:ext cx="8866667" cy="4895238"/>
          </a:xfrm>
          <a:prstGeom prst="rect">
            <a:avLst/>
          </a:prstGeom>
        </p:spPr>
      </p:pic>
    </p:spTree>
    <p:extLst>
      <p:ext uri="{BB962C8B-B14F-4D97-AF65-F5344CB8AC3E}">
        <p14:creationId xmlns:p14="http://schemas.microsoft.com/office/powerpoint/2010/main" val="2518749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84336" y="1203598"/>
            <a:ext cx="9036496" cy="2857143"/>
          </a:xfrm>
          <a:prstGeom prst="rect">
            <a:avLst/>
          </a:prstGeom>
        </p:spPr>
      </p:pic>
      <p:sp>
        <p:nvSpPr>
          <p:cNvPr id="3" name="文本框 2">
            <a:extLst>
              <a:ext uri="{FF2B5EF4-FFF2-40B4-BE49-F238E27FC236}">
                <a16:creationId xmlns:a16="http://schemas.microsoft.com/office/drawing/2014/main" id="{68AB89BD-CD3E-BB69-39DF-CA7B9A1F62DC}"/>
              </a:ext>
            </a:extLst>
          </p:cNvPr>
          <p:cNvSpPr txBox="1"/>
          <p:nvPr/>
        </p:nvSpPr>
        <p:spPr>
          <a:xfrm>
            <a:off x="1367248" y="267494"/>
            <a:ext cx="7021176" cy="415498"/>
          </a:xfrm>
          <a:prstGeom prst="rect">
            <a:avLst/>
          </a:prstGeom>
          <a:noFill/>
        </p:spPr>
        <p:txBody>
          <a:bodyPr wrap="square" rtlCol="0">
            <a:spAutoFit/>
          </a:bodyPr>
          <a:lstStyle/>
          <a:p>
            <a:pPr defTabSz="685800"/>
            <a:r>
              <a:rPr lang="en-US" altLang="zh-CN" sz="2100" dirty="0" smtClean="0">
                <a:latin typeface="黑体" panose="02010609060101010101" pitchFamily="49" charset="-122"/>
                <a:ea typeface="黑体" panose="02010609060101010101" pitchFamily="49" charset="-122"/>
              </a:rPr>
              <a:t>4.2 </a:t>
            </a:r>
            <a:r>
              <a:rPr lang="zh-CN" altLang="en-US" sz="2100" dirty="0" smtClean="0">
                <a:latin typeface="黑体" panose="02010609060101010101" pitchFamily="49" charset="-122"/>
                <a:ea typeface="黑体" panose="02010609060101010101" pitchFamily="49" charset="-122"/>
              </a:rPr>
              <a:t>国家公园</a:t>
            </a:r>
            <a:r>
              <a:rPr lang="zh-CN" altLang="en-US" sz="2100" dirty="0">
                <a:latin typeface="黑体" panose="02010609060101010101" pitchFamily="49" charset="-122"/>
                <a:ea typeface="黑体" panose="02010609060101010101" pitchFamily="49" charset="-122"/>
              </a:rPr>
              <a:t>“两个统一行使</a:t>
            </a:r>
            <a:r>
              <a:rPr lang="zh-CN" altLang="en-US" sz="2100" dirty="0" smtClean="0">
                <a:latin typeface="黑体" panose="02010609060101010101" pitchFamily="49" charset="-122"/>
                <a:ea typeface="黑体" panose="02010609060101010101" pitchFamily="49" charset="-122"/>
              </a:rPr>
              <a:t>”相关</a:t>
            </a:r>
            <a:r>
              <a:rPr lang="zh-CN" altLang="en-US" sz="2100" dirty="0">
                <a:latin typeface="黑体" panose="02010609060101010101" pitchFamily="49" charset="-122"/>
                <a:ea typeface="黑体" panose="02010609060101010101" pitchFamily="49" charset="-122"/>
              </a:rPr>
              <a:t>事权</a:t>
            </a:r>
            <a:r>
              <a:rPr lang="zh-CN" altLang="en-US" sz="2100" dirty="0" smtClean="0">
                <a:latin typeface="黑体" panose="02010609060101010101" pitchFamily="49" charset="-122"/>
                <a:ea typeface="黑体" panose="02010609060101010101" pitchFamily="49" charset="-122"/>
              </a:rPr>
              <a:t>划分</a:t>
            </a:r>
            <a:endParaRPr lang="zh-CN" altLang="en-US" sz="2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0401014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395536" y="843558"/>
            <a:ext cx="4925168" cy="4051855"/>
          </a:xfrm>
          <a:prstGeom prst="rect">
            <a:avLst/>
          </a:prstGeom>
        </p:spPr>
      </p:pic>
      <p:sp>
        <p:nvSpPr>
          <p:cNvPr id="3" name="文本框 2"/>
          <p:cNvSpPr txBox="1"/>
          <p:nvPr/>
        </p:nvSpPr>
        <p:spPr>
          <a:xfrm>
            <a:off x="2555776" y="267494"/>
            <a:ext cx="4288353" cy="400110"/>
          </a:xfrm>
          <a:prstGeom prst="rect">
            <a:avLst/>
          </a:prstGeom>
          <a:noFill/>
        </p:spPr>
        <p:txBody>
          <a:bodyPr wrap="none" rtlCol="0">
            <a:spAutoFit/>
          </a:bodyPr>
          <a:lstStyle/>
          <a:p>
            <a:r>
              <a:rPr lang="zh-CN" altLang="en-US" sz="2000" dirty="0" smtClean="0">
                <a:latin typeface="黑体" panose="02010609060101010101" pitchFamily="49" charset="-122"/>
                <a:ea typeface="黑体" panose="02010609060101010101" pitchFamily="49" charset="-122"/>
              </a:rPr>
              <a:t>我国国土空间用途管制事权划分现状</a:t>
            </a:r>
            <a:endParaRPr lang="zh-CN" altLang="en-US" sz="2000" dirty="0">
              <a:latin typeface="黑体" panose="02010609060101010101" pitchFamily="49" charset="-122"/>
              <a:ea typeface="黑体" panose="02010609060101010101" pitchFamily="49" charset="-122"/>
            </a:endParaRPr>
          </a:p>
        </p:txBody>
      </p:sp>
      <p:sp>
        <p:nvSpPr>
          <p:cNvPr id="4" name="文本框 3"/>
          <p:cNvSpPr txBox="1"/>
          <p:nvPr/>
        </p:nvSpPr>
        <p:spPr>
          <a:xfrm>
            <a:off x="5436096" y="1419622"/>
            <a:ext cx="3456384" cy="2104872"/>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CN" altLang="en-US" dirty="0" smtClean="0">
                <a:latin typeface="黑体" panose="02010609060101010101" pitchFamily="49" charset="-122"/>
                <a:ea typeface="黑体" panose="02010609060101010101" pitchFamily="49" charset="-122"/>
              </a:rPr>
              <a:t>中央与省级政府负责宏观决策</a:t>
            </a:r>
            <a:endParaRPr lang="en-US" altLang="zh-CN" dirty="0" smtClean="0">
              <a:latin typeface="黑体" panose="02010609060101010101" pitchFamily="49" charset="-122"/>
              <a:ea typeface="黑体" panose="02010609060101010101" pitchFamily="49" charset="-122"/>
            </a:endParaRPr>
          </a:p>
          <a:p>
            <a:pPr marL="285750" indent="-285750">
              <a:lnSpc>
                <a:spcPct val="150000"/>
              </a:lnSpc>
              <a:buFont typeface="Wingdings" panose="05000000000000000000" pitchFamily="2" charset="2"/>
              <a:buChar char="Ø"/>
            </a:pPr>
            <a:r>
              <a:rPr lang="zh-CN" altLang="en-US" dirty="0" smtClean="0">
                <a:latin typeface="黑体" panose="02010609060101010101" pitchFamily="49" charset="-122"/>
                <a:ea typeface="黑体" panose="02010609060101010101" pitchFamily="49" charset="-122"/>
              </a:rPr>
              <a:t>具体实施实行分级审批制度，即</a:t>
            </a:r>
            <a:r>
              <a:rPr lang="zh-CN" altLang="zh-CN" dirty="0" smtClean="0">
                <a:latin typeface="黑体" panose="02010609060101010101" pitchFamily="49" charset="-122"/>
                <a:ea typeface="黑体" panose="02010609060101010101" pitchFamily="49" charset="-122"/>
              </a:rPr>
              <a:t>根据</a:t>
            </a:r>
            <a:r>
              <a:rPr lang="zh-CN" altLang="zh-CN" dirty="0">
                <a:latin typeface="黑体" panose="02010609060101010101" pitchFamily="49" charset="-122"/>
                <a:ea typeface="黑体" panose="02010609060101010101" pitchFamily="49" charset="-122"/>
              </a:rPr>
              <a:t>占用规模的不同</a:t>
            </a:r>
            <a:r>
              <a:rPr lang="zh-CN" altLang="zh-CN" dirty="0" smtClean="0">
                <a:latin typeface="黑体" panose="02010609060101010101" pitchFamily="49" charset="-122"/>
                <a:ea typeface="黑体" panose="02010609060101010101" pitchFamily="49" charset="-122"/>
              </a:rPr>
              <a:t>，</a:t>
            </a:r>
            <a:r>
              <a:rPr lang="zh-CN" altLang="en-US" dirty="0" smtClean="0">
                <a:latin typeface="黑体" panose="02010609060101010101" pitchFamily="49" charset="-122"/>
                <a:ea typeface="黑体" panose="02010609060101010101" pitchFamily="49" charset="-122"/>
              </a:rPr>
              <a:t>中央</a:t>
            </a:r>
            <a:r>
              <a:rPr lang="zh-CN" altLang="zh-CN" dirty="0" smtClean="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省、市、县四</a:t>
            </a:r>
            <a:r>
              <a:rPr lang="zh-CN" altLang="zh-CN" dirty="0" smtClean="0">
                <a:latin typeface="黑体" panose="02010609060101010101" pitchFamily="49" charset="-122"/>
                <a:ea typeface="黑体" panose="02010609060101010101" pitchFamily="49" charset="-122"/>
              </a:rPr>
              <a:t>级行政管理</a:t>
            </a:r>
            <a:r>
              <a:rPr lang="zh-CN" altLang="zh-CN" dirty="0">
                <a:latin typeface="黑体" panose="02010609060101010101" pitchFamily="49" charset="-122"/>
                <a:ea typeface="黑体" panose="02010609060101010101" pitchFamily="49" charset="-122"/>
              </a:rPr>
              <a:t>机构都有审批权限</a:t>
            </a:r>
            <a:endParaRPr lang="zh-CN" altLang="en-US"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11622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15616" y="195486"/>
            <a:ext cx="7056784" cy="369332"/>
          </a:xfrm>
          <a:prstGeom prst="rect">
            <a:avLst/>
          </a:prstGeom>
          <a:noFill/>
        </p:spPr>
        <p:txBody>
          <a:bodyPr wrap="square" rtlCol="0">
            <a:spAutoFit/>
          </a:bodyPr>
          <a:lstStyle/>
          <a:p>
            <a:r>
              <a:rPr lang="zh-CN" altLang="en-US" dirty="0">
                <a:latin typeface="黑体" panose="02010609060101010101" pitchFamily="49" charset="-122"/>
                <a:ea typeface="黑体" panose="02010609060101010101" pitchFamily="49" charset="-122"/>
              </a:rPr>
              <a:t>国家公园管理机构</a:t>
            </a:r>
            <a:r>
              <a:rPr lang="zh-CN" altLang="en-US" dirty="0">
                <a:solidFill>
                  <a:srgbClr val="FF0000"/>
                </a:solidFill>
                <a:latin typeface="黑体" panose="02010609060101010101" pitchFamily="49" charset="-122"/>
                <a:ea typeface="黑体" panose="02010609060101010101" pitchFamily="49" charset="-122"/>
              </a:rPr>
              <a:t>直接和间接</a:t>
            </a:r>
            <a:r>
              <a:rPr lang="zh-CN" altLang="en-US" dirty="0">
                <a:latin typeface="黑体" panose="02010609060101010101" pitchFamily="49" charset="-122"/>
                <a:ea typeface="黑体" panose="02010609060101010101" pitchFamily="49" charset="-122"/>
              </a:rPr>
              <a:t>统一行使国土空间用途管制权的异同</a:t>
            </a:r>
          </a:p>
        </p:txBody>
      </p:sp>
      <p:pic>
        <p:nvPicPr>
          <p:cNvPr id="3" name="图片 2"/>
          <p:cNvPicPr>
            <a:picLocks noChangeAspect="1"/>
          </p:cNvPicPr>
          <p:nvPr/>
        </p:nvPicPr>
        <p:blipFill>
          <a:blip r:embed="rId3"/>
          <a:stretch>
            <a:fillRect/>
          </a:stretch>
        </p:blipFill>
        <p:spPr>
          <a:xfrm>
            <a:off x="179512" y="843558"/>
            <a:ext cx="8609089" cy="3744416"/>
          </a:xfrm>
          <a:prstGeom prst="rect">
            <a:avLst/>
          </a:prstGeom>
        </p:spPr>
      </p:pic>
    </p:spTree>
    <p:extLst>
      <p:ext uri="{BB962C8B-B14F-4D97-AF65-F5344CB8AC3E}">
        <p14:creationId xmlns:p14="http://schemas.microsoft.com/office/powerpoint/2010/main" val="40341544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5514" y="1822198"/>
            <a:ext cx="1740141" cy="784830"/>
          </a:xfrm>
          <a:prstGeom prst="rect">
            <a:avLst/>
          </a:prstGeom>
          <a:noFill/>
        </p:spPr>
        <p:txBody>
          <a:bodyPr wrap="square" rtlCol="0">
            <a:spAutoFit/>
          </a:bodyPr>
          <a:lstStyle/>
          <a:p>
            <a:pPr algn="r" defTabSz="685800"/>
            <a:r>
              <a:rPr lang="zh-CN" altLang="en-US" sz="4500" b="1" dirty="0" smtClean="0">
                <a:latin typeface="黑体" panose="02010609060101010101" pitchFamily="49" charset="-122"/>
                <a:ea typeface="黑体" panose="02010609060101010101" pitchFamily="49" charset="-122"/>
              </a:rPr>
              <a:t>内容</a:t>
            </a:r>
            <a:endParaRPr lang="zh-CN" altLang="en-US" sz="4500" b="1" dirty="0">
              <a:latin typeface="黑体" panose="02010609060101010101" pitchFamily="49" charset="-122"/>
              <a:ea typeface="黑体" panose="02010609060101010101" pitchFamily="49" charset="-122"/>
            </a:endParaRPr>
          </a:p>
        </p:txBody>
      </p:sp>
      <p:sp>
        <p:nvSpPr>
          <p:cNvPr id="4" name="文本框 3"/>
          <p:cNvSpPr txBox="1"/>
          <p:nvPr/>
        </p:nvSpPr>
        <p:spPr>
          <a:xfrm>
            <a:off x="-396552" y="2544274"/>
            <a:ext cx="2418973" cy="553998"/>
          </a:xfrm>
          <a:prstGeom prst="rect">
            <a:avLst/>
          </a:prstGeom>
          <a:noFill/>
        </p:spPr>
        <p:txBody>
          <a:bodyPr wrap="square" rtlCol="0">
            <a:spAutoFit/>
          </a:bodyPr>
          <a:lstStyle/>
          <a:p>
            <a:pPr algn="r" defTabSz="685800"/>
            <a:r>
              <a:rPr lang="en-US" altLang="zh-CN" sz="3000" b="1" dirty="0">
                <a:latin typeface="黑体" panose="02010609060101010101" pitchFamily="49" charset="-122"/>
                <a:ea typeface="黑体" panose="02010609060101010101" pitchFamily="49" charset="-122"/>
                <a:cs typeface="Times New Roman" panose="02020603050405020304" pitchFamily="18" charset="0"/>
              </a:rPr>
              <a:t>CONTENTS</a:t>
            </a:r>
            <a:endParaRPr lang="zh-CN" altLang="en-US" sz="3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5"/>
          <p:cNvSpPr txBox="1"/>
          <p:nvPr/>
        </p:nvSpPr>
        <p:spPr>
          <a:xfrm>
            <a:off x="2277172" y="1105491"/>
            <a:ext cx="6182581"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1 </a:t>
            </a:r>
            <a:r>
              <a:rPr lang="zh-CN" altLang="en-US" sz="2100" b="1" dirty="0" smtClean="0">
                <a:latin typeface="黑体" panose="02010609060101010101" pitchFamily="49" charset="-122"/>
                <a:ea typeface="黑体" panose="02010609060101010101" pitchFamily="49" charset="-122"/>
              </a:rPr>
              <a:t>国家公园事权的内涵及其划分原则</a:t>
            </a:r>
            <a:endParaRPr lang="zh-CN" altLang="en-US" sz="2100" b="1" dirty="0">
              <a:latin typeface="黑体" panose="02010609060101010101" pitchFamily="49" charset="-122"/>
              <a:ea typeface="黑体" panose="02010609060101010101" pitchFamily="49" charset="-122"/>
            </a:endParaRPr>
          </a:p>
        </p:txBody>
      </p:sp>
      <p:sp>
        <p:nvSpPr>
          <p:cNvPr id="12" name="文本框 11">
            <a:extLst>
              <a:ext uri="{FF2B5EF4-FFF2-40B4-BE49-F238E27FC236}">
                <a16:creationId xmlns:a16="http://schemas.microsoft.com/office/drawing/2014/main" id="{24EE21D5-4F87-4E71-D011-5716B9011A5A}"/>
              </a:ext>
            </a:extLst>
          </p:cNvPr>
          <p:cNvSpPr txBox="1"/>
          <p:nvPr/>
        </p:nvSpPr>
        <p:spPr>
          <a:xfrm>
            <a:off x="2277172" y="1665344"/>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2 </a:t>
            </a:r>
            <a:r>
              <a:rPr lang="zh-CN" altLang="en-US" sz="2100" b="1" dirty="0" smtClean="0">
                <a:latin typeface="黑体" panose="02010609060101010101" pitchFamily="49" charset="-122"/>
                <a:ea typeface="黑体" panose="02010609060101010101" pitchFamily="49" charset="-122"/>
              </a:rPr>
              <a:t>我国国家公园事权划分顶层设计及实践问题</a:t>
            </a:r>
            <a:endParaRPr lang="zh-CN" altLang="en-US" sz="2100" b="1" dirty="0">
              <a:latin typeface="黑体" panose="02010609060101010101" pitchFamily="49" charset="-122"/>
              <a:ea typeface="黑体" panose="02010609060101010101" pitchFamily="49" charset="-122"/>
            </a:endParaRPr>
          </a:p>
        </p:txBody>
      </p:sp>
      <p:sp>
        <p:nvSpPr>
          <p:cNvPr id="17" name="文本框 16">
            <a:extLst>
              <a:ext uri="{FF2B5EF4-FFF2-40B4-BE49-F238E27FC236}">
                <a16:creationId xmlns:a16="http://schemas.microsoft.com/office/drawing/2014/main" id="{68AB89BD-CD3E-BB69-39DF-CA7B9A1F62DC}"/>
              </a:ext>
            </a:extLst>
          </p:cNvPr>
          <p:cNvSpPr txBox="1"/>
          <p:nvPr/>
        </p:nvSpPr>
        <p:spPr>
          <a:xfrm>
            <a:off x="2277172" y="2847696"/>
            <a:ext cx="6470672"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4 </a:t>
            </a:r>
            <a:r>
              <a:rPr lang="zh-CN" altLang="en-US" sz="2100" b="1" dirty="0" smtClean="0">
                <a:latin typeface="黑体" panose="02010609060101010101" pitchFamily="49" charset="-122"/>
                <a:ea typeface="黑体" panose="02010609060101010101" pitchFamily="49" charset="-122"/>
              </a:rPr>
              <a:t>国家公园</a:t>
            </a:r>
            <a:r>
              <a:rPr lang="zh-CN" altLang="en-US" sz="2100" b="1" dirty="0">
                <a:latin typeface="黑体" panose="02010609060101010101" pitchFamily="49" charset="-122"/>
                <a:ea typeface="黑体" panose="02010609060101010101" pitchFamily="49" charset="-122"/>
              </a:rPr>
              <a:t>“两个统一行使”的内涵及相关事权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sp>
        <p:nvSpPr>
          <p:cNvPr id="22" name="文本框 21">
            <a:extLst>
              <a:ext uri="{FF2B5EF4-FFF2-40B4-BE49-F238E27FC236}">
                <a16:creationId xmlns:a16="http://schemas.microsoft.com/office/drawing/2014/main" id="{55B3F2EA-15EB-A134-37E4-313400CB5524}"/>
              </a:ext>
            </a:extLst>
          </p:cNvPr>
          <p:cNvSpPr txBox="1"/>
          <p:nvPr/>
        </p:nvSpPr>
        <p:spPr>
          <a:xfrm>
            <a:off x="2278914" y="3435846"/>
            <a:ext cx="5890568" cy="415498"/>
          </a:xfrm>
          <a:prstGeom prst="rect">
            <a:avLst/>
          </a:prstGeom>
          <a:noFill/>
        </p:spPr>
        <p:txBody>
          <a:bodyPr wrap="square" rtlCol="0">
            <a:spAutoFit/>
          </a:bodyPr>
          <a:lstStyle/>
          <a:p>
            <a:pPr defTabSz="685800"/>
            <a:r>
              <a:rPr lang="en-US" altLang="zh-CN" sz="2100" b="1" dirty="0" smtClean="0">
                <a:solidFill>
                  <a:srgbClr val="FF0000"/>
                </a:solidFill>
                <a:latin typeface="黑体" panose="02010609060101010101" pitchFamily="49" charset="-122"/>
                <a:ea typeface="黑体" panose="02010609060101010101" pitchFamily="49" charset="-122"/>
              </a:rPr>
              <a:t>5 </a:t>
            </a:r>
            <a:r>
              <a:rPr lang="zh-CN" altLang="en-US" sz="2100" b="1" dirty="0" smtClean="0">
                <a:solidFill>
                  <a:srgbClr val="FF0000"/>
                </a:solidFill>
                <a:latin typeface="黑体" panose="02010609060101010101" pitchFamily="49" charset="-122"/>
                <a:ea typeface="黑体" panose="02010609060101010101" pitchFamily="49" charset="-122"/>
              </a:rPr>
              <a:t>未来</a:t>
            </a:r>
            <a:r>
              <a:rPr lang="zh-CN" altLang="en-US" sz="2100" b="1" dirty="0">
                <a:solidFill>
                  <a:srgbClr val="FF0000"/>
                </a:solidFill>
                <a:latin typeface="黑体" panose="02010609060101010101" pitchFamily="49" charset="-122"/>
                <a:ea typeface="黑体" panose="02010609060101010101" pitchFamily="49" charset="-122"/>
              </a:rPr>
              <a:t>研究</a:t>
            </a:r>
            <a:r>
              <a:rPr lang="zh-CN" altLang="en-US" sz="2100" b="1" dirty="0" smtClean="0">
                <a:solidFill>
                  <a:srgbClr val="FF0000"/>
                </a:solidFill>
                <a:latin typeface="黑体" panose="02010609060101010101" pitchFamily="49" charset="-122"/>
                <a:ea typeface="黑体" panose="02010609060101010101" pitchFamily="49" charset="-122"/>
              </a:rPr>
              <a:t>展望</a:t>
            </a:r>
            <a:endParaRPr lang="zh-CN" altLang="en-US" sz="2100" b="1" dirty="0">
              <a:solidFill>
                <a:srgbClr val="FF0000"/>
              </a:solidFill>
              <a:latin typeface="黑体" panose="02010609060101010101" pitchFamily="49" charset="-122"/>
              <a:ea typeface="黑体" panose="02010609060101010101" pitchFamily="49" charset="-122"/>
            </a:endParaRPr>
          </a:p>
        </p:txBody>
      </p:sp>
      <p:sp>
        <p:nvSpPr>
          <p:cNvPr id="27" name="文本框 26">
            <a:extLst>
              <a:ext uri="{FF2B5EF4-FFF2-40B4-BE49-F238E27FC236}">
                <a16:creationId xmlns:a16="http://schemas.microsoft.com/office/drawing/2014/main" id="{0E780FF2-F6C4-2F5F-5385-801119BB436F}"/>
              </a:ext>
            </a:extLst>
          </p:cNvPr>
          <p:cNvSpPr txBox="1"/>
          <p:nvPr/>
        </p:nvSpPr>
        <p:spPr>
          <a:xfrm>
            <a:off x="2277172" y="2256520"/>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3 </a:t>
            </a:r>
            <a:r>
              <a:rPr lang="zh-CN" altLang="en-US" sz="2100" b="1" dirty="0" smtClean="0">
                <a:latin typeface="黑体" panose="02010609060101010101" pitchFamily="49" charset="-122"/>
                <a:ea typeface="黑体" panose="02010609060101010101" pitchFamily="49" charset="-122"/>
              </a:rPr>
              <a:t>不同</a:t>
            </a:r>
            <a:r>
              <a:rPr lang="zh-CN" altLang="en-US" sz="2100" b="1" dirty="0">
                <a:latin typeface="黑体" panose="02010609060101010101" pitchFamily="49" charset="-122"/>
                <a:ea typeface="黑体" panose="02010609060101010101" pitchFamily="49" charset="-122"/>
              </a:rPr>
              <a:t>管理模式的国家公园中央与地方事权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cxnSp>
        <p:nvCxnSpPr>
          <p:cNvPr id="32" name="直接连接符 31"/>
          <p:cNvCxnSpPr/>
          <p:nvPr/>
        </p:nvCxnSpPr>
        <p:spPr>
          <a:xfrm>
            <a:off x="2133775" y="699542"/>
            <a:ext cx="0" cy="3600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913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400" dirty="0">
                <a:solidFill>
                  <a:schemeClr val="tx1"/>
                </a:solidFill>
                <a:latin typeface="黑体" panose="02010609060101010101" pitchFamily="49" charset="-122"/>
                <a:ea typeface="黑体" panose="02010609060101010101" pitchFamily="49" charset="-122"/>
                <a:cs typeface="+mn-cs"/>
              </a:rPr>
              <a:t>事权的相关工作背景</a:t>
            </a:r>
            <a:endParaRPr lang="zh-CN" altLang="en-US" sz="2400" dirty="0">
              <a:solidFill>
                <a:schemeClr val="tx1"/>
              </a:solidFill>
              <a:latin typeface="黑体" panose="02010609060101010101" pitchFamily="49" charset="-122"/>
              <a:ea typeface="黑体" panose="02010609060101010101" pitchFamily="49" charset="-122"/>
              <a:cs typeface="+mn-cs"/>
            </a:endParaRPr>
          </a:p>
        </p:txBody>
      </p:sp>
      <p:sp>
        <p:nvSpPr>
          <p:cNvPr id="3" name="内容占位符 2"/>
          <p:cNvSpPr>
            <a:spLocks noGrp="1"/>
          </p:cNvSpPr>
          <p:nvPr>
            <p:ph idx="1"/>
          </p:nvPr>
        </p:nvSpPr>
        <p:spPr>
          <a:xfrm>
            <a:off x="107504" y="1131590"/>
            <a:ext cx="8784976" cy="3679057"/>
          </a:xfrm>
        </p:spPr>
        <p:txBody>
          <a:bodyPr/>
          <a:lstStyle/>
          <a:p>
            <a:r>
              <a:rPr lang="zh-CN" altLang="en-US" sz="1600" dirty="0"/>
              <a:t>政府间财政关系归结起来主要是</a:t>
            </a:r>
            <a:r>
              <a:rPr lang="en-US" altLang="zh-CN" sz="1600" dirty="0"/>
              <a:t>4</a:t>
            </a:r>
            <a:r>
              <a:rPr lang="zh-CN" altLang="en-US" sz="1600" dirty="0"/>
              <a:t>个基本要素：</a:t>
            </a:r>
            <a:r>
              <a:rPr lang="zh-CN" altLang="en-US" sz="1600" b="1" dirty="0">
                <a:solidFill>
                  <a:srgbClr val="FF0000"/>
                </a:solidFill>
              </a:rPr>
              <a:t>事权、支出责任、财权、财力</a:t>
            </a:r>
            <a:r>
              <a:rPr lang="zh-CN" altLang="en-US" sz="1600" dirty="0" smtClean="0"/>
              <a:t>。</a:t>
            </a:r>
            <a:endParaRPr lang="en-US" altLang="zh-CN" sz="1600" dirty="0" smtClean="0"/>
          </a:p>
          <a:p>
            <a:r>
              <a:rPr lang="zh-CN" altLang="en-US" sz="1600" dirty="0" smtClean="0"/>
              <a:t>高位事权体现国家性，高位统筹、高位匹配（义务教育的经验）</a:t>
            </a:r>
            <a:endParaRPr lang="en-US" altLang="zh-CN" sz="1600" dirty="0" smtClean="0"/>
          </a:p>
          <a:p>
            <a:r>
              <a:rPr lang="zh-CN" altLang="en-US" sz="1600" dirty="0"/>
              <a:t>要适度加强中央事权和支出责任，国防、外交、国家安全、关系全国统一市场规划和管理等作为中央事权；部分社会保障、跨区域重大项目建设维护等作为中央和地方共同</a:t>
            </a:r>
            <a:r>
              <a:rPr lang="zh-CN" altLang="en-US" sz="1600" dirty="0" smtClean="0"/>
              <a:t>事权</a:t>
            </a:r>
            <a:endParaRPr lang="en-US" altLang="zh-CN" sz="1600" dirty="0" smtClean="0"/>
          </a:p>
          <a:p>
            <a:endParaRPr lang="en-US" altLang="zh-CN" sz="1600" dirty="0"/>
          </a:p>
          <a:p>
            <a:r>
              <a:rPr lang="zh-CN" altLang="en-US" sz="1600" b="1" dirty="0">
                <a:solidFill>
                  <a:srgbClr val="FF0000"/>
                </a:solidFill>
              </a:rPr>
              <a:t>曾经的问题：财权层层上收、事权层层下放，权责利不</a:t>
            </a:r>
            <a:r>
              <a:rPr lang="zh-CN" altLang="en-US" sz="1600" b="1" dirty="0" smtClean="0">
                <a:solidFill>
                  <a:srgbClr val="FF0000"/>
                </a:solidFill>
              </a:rPr>
              <a:t>匹配</a:t>
            </a:r>
            <a:r>
              <a:rPr lang="zh-CN" altLang="en-US" sz="1600" dirty="0" smtClean="0">
                <a:latin typeface="仿宋" panose="02010609060101010101" pitchFamily="49" charset="-122"/>
                <a:ea typeface="仿宋" panose="02010609060101010101" pitchFamily="49" charset="-122"/>
              </a:rPr>
              <a:t>。</a:t>
            </a:r>
            <a:r>
              <a:rPr lang="en-US" altLang="zh-CN" sz="1600" dirty="0" smtClean="0">
                <a:latin typeface="仿宋" panose="02010609060101010101" pitchFamily="49" charset="-122"/>
                <a:ea typeface="仿宋" panose="02010609060101010101" pitchFamily="49" charset="-122"/>
              </a:rPr>
              <a:t>2013年时，</a:t>
            </a:r>
            <a:r>
              <a:rPr lang="zh-CN" altLang="en-US" sz="1600" dirty="0" smtClean="0">
                <a:latin typeface="仿宋" panose="02010609060101010101" pitchFamily="49" charset="-122"/>
                <a:ea typeface="仿宋" panose="02010609060101010101" pitchFamily="49" charset="-122"/>
              </a:rPr>
              <a:t>中央</a:t>
            </a:r>
            <a:r>
              <a:rPr lang="zh-CN" altLang="en-US" sz="1600" dirty="0">
                <a:latin typeface="仿宋" panose="02010609060101010101" pitchFamily="49" charset="-122"/>
                <a:ea typeface="仿宋" panose="02010609060101010101" pitchFamily="49" charset="-122"/>
              </a:rPr>
              <a:t>财政本级支出只占</a:t>
            </a:r>
            <a:r>
              <a:rPr lang="en-US" altLang="zh-CN" sz="1600" dirty="0">
                <a:latin typeface="仿宋" panose="02010609060101010101" pitchFamily="49" charset="-122"/>
                <a:ea typeface="仿宋" panose="02010609060101010101" pitchFamily="49" charset="-122"/>
              </a:rPr>
              <a:t>15%</a:t>
            </a:r>
            <a:r>
              <a:rPr lang="zh-CN" altLang="en-US" sz="1600" dirty="0">
                <a:latin typeface="仿宋" panose="02010609060101010101" pitchFamily="49" charset="-122"/>
                <a:ea typeface="仿宋" panose="02010609060101010101" pitchFamily="49" charset="-122"/>
              </a:rPr>
              <a:t>，地方实际支出占到</a:t>
            </a:r>
            <a:r>
              <a:rPr lang="en-US" altLang="zh-CN" sz="1600" dirty="0">
                <a:latin typeface="仿宋" panose="02010609060101010101" pitchFamily="49" charset="-122"/>
                <a:ea typeface="仿宋" panose="02010609060101010101" pitchFamily="49" charset="-122"/>
              </a:rPr>
              <a:t>85%</a:t>
            </a:r>
          </a:p>
          <a:p>
            <a:r>
              <a:rPr lang="zh-CN" altLang="en-US" sz="1600" dirty="0">
                <a:latin typeface="仿宋" panose="02010609060101010101" pitchFamily="49" charset="-122"/>
                <a:ea typeface="仿宋" panose="02010609060101010101" pitchFamily="49" charset="-122"/>
              </a:rPr>
              <a:t>自</a:t>
            </a:r>
            <a:r>
              <a:rPr lang="en-US" altLang="zh-CN" sz="1600" dirty="0">
                <a:latin typeface="仿宋" panose="02010609060101010101" pitchFamily="49" charset="-122"/>
                <a:ea typeface="仿宋" panose="02010609060101010101" pitchFamily="49" charset="-122"/>
              </a:rPr>
              <a:t>1994</a:t>
            </a:r>
            <a:r>
              <a:rPr lang="zh-CN" altLang="en-US" sz="1600" dirty="0">
                <a:latin typeface="仿宋" panose="02010609060101010101" pitchFamily="49" charset="-122"/>
                <a:ea typeface="仿宋" panose="02010609060101010101" pitchFamily="49" charset="-122"/>
              </a:rPr>
              <a:t>年分税制改革以来，中央文件的叙述语词经历了从</a:t>
            </a:r>
            <a:r>
              <a:rPr lang="zh-CN" altLang="en-US" sz="1600" b="1" dirty="0">
                <a:solidFill>
                  <a:srgbClr val="FF0000"/>
                </a:solidFill>
              </a:rPr>
              <a:t>“事权与财权相结合”到“财力与事权相匹配”，再到“事权与支出责任相适应”</a:t>
            </a:r>
            <a:r>
              <a:rPr lang="zh-CN" altLang="en-US" sz="1600" dirty="0">
                <a:latin typeface="仿宋" panose="02010609060101010101" pitchFamily="49" charset="-122"/>
                <a:ea typeface="仿宋" panose="02010609060101010101" pitchFamily="49" charset="-122"/>
              </a:rPr>
              <a:t>的不同表达。</a:t>
            </a:r>
          </a:p>
          <a:p>
            <a:r>
              <a:rPr lang="en-US" altLang="zh-CN" sz="1600" dirty="0">
                <a:latin typeface="仿宋" panose="02010609060101010101" pitchFamily="49" charset="-122"/>
                <a:ea typeface="仿宋" panose="02010609060101010101" pitchFamily="49" charset="-122"/>
              </a:rPr>
              <a:t>《</a:t>
            </a:r>
            <a:r>
              <a:rPr lang="zh-CN" altLang="en-US" sz="1600" dirty="0">
                <a:latin typeface="仿宋" panose="02010609060101010101" pitchFamily="49" charset="-122"/>
                <a:ea typeface="仿宋" panose="02010609060101010101" pitchFamily="49" charset="-122"/>
              </a:rPr>
              <a:t>生态环境领域中央与地方财政事权和支出责任划分改革方案</a:t>
            </a:r>
            <a:r>
              <a:rPr lang="en-US" altLang="zh-CN" sz="1600" dirty="0">
                <a:latin typeface="仿宋" panose="02010609060101010101" pitchFamily="49" charset="-122"/>
                <a:ea typeface="仿宋" panose="02010609060101010101" pitchFamily="49" charset="-122"/>
              </a:rPr>
              <a:t>》（</a:t>
            </a:r>
            <a:r>
              <a:rPr lang="zh-CN" altLang="en-US" sz="1600" dirty="0">
                <a:latin typeface="仿宋" panose="02010609060101010101" pitchFamily="49" charset="-122"/>
                <a:ea typeface="仿宋" panose="02010609060101010101" pitchFamily="49" charset="-122"/>
              </a:rPr>
              <a:t>国办发</a:t>
            </a:r>
            <a:r>
              <a:rPr lang="en-US" altLang="zh-CN" sz="1600" dirty="0">
                <a:latin typeface="仿宋" panose="02010609060101010101" pitchFamily="49" charset="-122"/>
                <a:ea typeface="仿宋" panose="02010609060101010101" pitchFamily="49" charset="-122"/>
              </a:rPr>
              <a:t>〔2020〕13</a:t>
            </a:r>
            <a:r>
              <a:rPr lang="zh-CN" altLang="en-US" sz="1600" dirty="0">
                <a:latin typeface="仿宋" panose="02010609060101010101" pitchFamily="49" charset="-122"/>
                <a:ea typeface="仿宋" panose="02010609060101010101" pitchFamily="49" charset="-122"/>
              </a:rPr>
              <a:t>号）</a:t>
            </a:r>
            <a:endParaRPr lang="en-US" altLang="zh-CN" sz="1600" dirty="0">
              <a:latin typeface="仿宋" panose="02010609060101010101" pitchFamily="49" charset="-122"/>
              <a:ea typeface="仿宋" panose="02010609060101010101" pitchFamily="49" charset="-122"/>
            </a:endParaRPr>
          </a:p>
          <a:p>
            <a:r>
              <a:rPr lang="zh-CN" altLang="en-US" sz="1600" dirty="0">
                <a:latin typeface="仿宋" panose="02010609060101010101" pitchFamily="49" charset="-122"/>
                <a:ea typeface="仿宋" panose="02010609060101010101" pitchFamily="49" charset="-122"/>
              </a:rPr>
              <a:t>将放射性污染防治，影响较大的重点区域大气污染防治，长江、黄河等重点流域以及重点海域、影响较大的重点区域水污染防治等事项，确认为中央与地方共同财政事权，由中央与地方共同承担支出责任。适当加强中央在长江、黄河等跨区域生态环境保护和治理方面的事权。</a:t>
            </a:r>
          </a:p>
          <a:p>
            <a:endParaRPr lang="en-US" altLang="zh-CN" sz="1600" dirty="0"/>
          </a:p>
          <a:p>
            <a:endParaRPr lang="en-US" altLang="zh-CN" sz="1600" dirty="0" smtClean="0"/>
          </a:p>
          <a:p>
            <a:endParaRPr lang="en-US" altLang="zh-CN" sz="1600" dirty="0"/>
          </a:p>
          <a:p>
            <a:endParaRPr lang="en-US" altLang="zh-CN" sz="1600" dirty="0" smtClean="0"/>
          </a:p>
        </p:txBody>
      </p:sp>
    </p:spTree>
    <p:extLst>
      <p:ext uri="{BB962C8B-B14F-4D97-AF65-F5344CB8AC3E}">
        <p14:creationId xmlns:p14="http://schemas.microsoft.com/office/powerpoint/2010/main" val="3586563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5B3F2EA-15EB-A134-37E4-313400CB5524}"/>
              </a:ext>
            </a:extLst>
          </p:cNvPr>
          <p:cNvSpPr txBox="1"/>
          <p:nvPr/>
        </p:nvSpPr>
        <p:spPr>
          <a:xfrm>
            <a:off x="2987824" y="339502"/>
            <a:ext cx="5890568"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5 </a:t>
            </a:r>
            <a:r>
              <a:rPr lang="zh-CN" altLang="en-US" sz="2400" dirty="0" smtClean="0">
                <a:latin typeface="黑体" panose="02010609060101010101" pitchFamily="49" charset="-122"/>
                <a:ea typeface="黑体" panose="02010609060101010101" pitchFamily="49" charset="-122"/>
              </a:rPr>
              <a:t>未来</a:t>
            </a:r>
            <a:r>
              <a:rPr lang="zh-CN" altLang="en-US" sz="2400" dirty="0">
                <a:latin typeface="黑体" panose="02010609060101010101" pitchFamily="49" charset="-122"/>
                <a:ea typeface="黑体" panose="02010609060101010101" pitchFamily="49" charset="-122"/>
              </a:rPr>
              <a:t>研究</a:t>
            </a:r>
            <a:r>
              <a:rPr lang="zh-CN" altLang="en-US" sz="2400" dirty="0" smtClean="0">
                <a:latin typeface="黑体" panose="02010609060101010101" pitchFamily="49" charset="-122"/>
                <a:ea typeface="黑体" panose="02010609060101010101" pitchFamily="49" charset="-122"/>
              </a:rPr>
              <a:t>展望</a:t>
            </a:r>
            <a:endParaRPr lang="zh-CN" altLang="en-US" sz="2400" dirty="0">
              <a:latin typeface="黑体" panose="02010609060101010101" pitchFamily="49" charset="-122"/>
              <a:ea typeface="黑体" panose="02010609060101010101" pitchFamily="49" charset="-122"/>
            </a:endParaRPr>
          </a:p>
        </p:txBody>
      </p:sp>
      <p:sp>
        <p:nvSpPr>
          <p:cNvPr id="3" name="文本框 2"/>
          <p:cNvSpPr txBox="1"/>
          <p:nvPr/>
        </p:nvSpPr>
        <p:spPr>
          <a:xfrm>
            <a:off x="323528" y="1059582"/>
            <a:ext cx="7992887" cy="3831818"/>
          </a:xfrm>
          <a:prstGeom prst="rect">
            <a:avLst/>
          </a:prstGeom>
          <a:noFill/>
        </p:spPr>
        <p:txBody>
          <a:bodyPr wrap="square" rtlCol="0">
            <a:spAutoFit/>
          </a:bodyPr>
          <a:lstStyle/>
          <a:p>
            <a:pPr>
              <a:lnSpc>
                <a:spcPct val="150000"/>
              </a:lnSpc>
            </a:pPr>
            <a:r>
              <a:rPr lang="zh-CN" altLang="en-US" b="1" dirty="0" smtClean="0">
                <a:solidFill>
                  <a:srgbClr val="FF0000"/>
                </a:solidFill>
              </a:rPr>
              <a:t>二十大报告的关键词</a:t>
            </a:r>
            <a:r>
              <a:rPr lang="en-US" altLang="zh-CN" b="1" dirty="0" smtClean="0">
                <a:solidFill>
                  <a:srgbClr val="FF0000"/>
                </a:solidFill>
              </a:rPr>
              <a:t>“</a:t>
            </a:r>
            <a:r>
              <a:rPr lang="zh-CN" altLang="en-US" b="1" dirty="0" smtClean="0">
                <a:solidFill>
                  <a:srgbClr val="FF0000"/>
                </a:solidFill>
              </a:rPr>
              <a:t>推进</a:t>
            </a:r>
            <a:r>
              <a:rPr lang="en-US" altLang="zh-CN" b="1" smtClean="0">
                <a:solidFill>
                  <a:srgbClr val="FF0000"/>
                </a:solidFill>
              </a:rPr>
              <a:t>”</a:t>
            </a:r>
            <a:r>
              <a:rPr lang="zh-CN" altLang="en-US" b="1" smtClean="0">
                <a:solidFill>
                  <a:srgbClr val="FF0000"/>
                </a:solidFill>
              </a:rPr>
              <a:t>：以细分事权和其归属的查</a:t>
            </a:r>
            <a:r>
              <a:rPr lang="zh-CN" altLang="en-US" b="1" dirty="0">
                <a:solidFill>
                  <a:srgbClr val="FF0000"/>
                </a:solidFill>
              </a:rPr>
              <a:t>缺补漏纠偏</a:t>
            </a:r>
            <a:endParaRPr lang="en-US" altLang="zh-CN" b="1" dirty="0">
              <a:solidFill>
                <a:srgbClr val="FF0000"/>
              </a:solidFill>
            </a:endParaRPr>
          </a:p>
          <a:p>
            <a:pPr>
              <a:lnSpc>
                <a:spcPct val="150000"/>
              </a:lnSpc>
            </a:pPr>
            <a:r>
              <a:rPr lang="en-US" altLang="zh-CN" dirty="0" smtClean="0">
                <a:latin typeface="黑体" panose="02010609060101010101" pitchFamily="49" charset="-122"/>
                <a:ea typeface="黑体" panose="02010609060101010101" pitchFamily="49" charset="-122"/>
              </a:rPr>
              <a:t>1.</a:t>
            </a:r>
            <a:r>
              <a:rPr lang="zh-CN" altLang="en-US" dirty="0" smtClean="0">
                <a:latin typeface="黑体" panose="02010609060101010101" pitchFamily="49" charset="-122"/>
                <a:ea typeface="黑体" panose="02010609060101010101" pitchFamily="49" charset="-122"/>
              </a:rPr>
              <a:t>国家公园管理中的横向事权划分，包括两个方面</a:t>
            </a:r>
            <a:endParaRPr lang="en-US" altLang="zh-CN" dirty="0" smtClean="0">
              <a:latin typeface="黑体" panose="02010609060101010101" pitchFamily="49" charset="-122"/>
              <a:ea typeface="黑体" panose="02010609060101010101" pitchFamily="49" charset="-122"/>
            </a:endParaRPr>
          </a:p>
          <a:p>
            <a:pPr>
              <a:lnSpc>
                <a:spcPct val="150000"/>
              </a:lnSpc>
            </a:pPr>
            <a:r>
              <a:rPr lang="zh-CN" altLang="en-US" dirty="0" smtClean="0">
                <a:latin typeface="黑体" panose="02010609060101010101" pitchFamily="49" charset="-122"/>
                <a:ea typeface="黑体" panose="02010609060101010101" pitchFamily="49" charset="-122"/>
              </a:rPr>
              <a:t>（</a:t>
            </a:r>
            <a:r>
              <a:rPr lang="en-US" altLang="zh-CN" dirty="0" smtClean="0">
                <a:latin typeface="黑体" panose="02010609060101010101" pitchFamily="49" charset="-122"/>
                <a:ea typeface="黑体" panose="02010609060101010101" pitchFamily="49" charset="-122"/>
              </a:rPr>
              <a:t>1</a:t>
            </a:r>
            <a:r>
              <a:rPr lang="zh-CN" altLang="en-US" dirty="0" smtClean="0">
                <a:latin typeface="黑体" panose="02010609060101010101" pitchFamily="49" charset="-122"/>
                <a:ea typeface="黑体" panose="02010609060101010101" pitchFamily="49" charset="-122"/>
              </a:rPr>
              <a:t>）同一层及政府部门之间的事权划分</a:t>
            </a:r>
            <a:r>
              <a:rPr lang="zh-CN" altLang="en-US" dirty="0">
                <a:latin typeface="仿宋" panose="02010609060101010101" pitchFamily="49" charset="-122"/>
                <a:ea typeface="仿宋" panose="02010609060101010101" pitchFamily="49" charset="-122"/>
              </a:rPr>
              <a:t>（如国家林草局和生态环境部门、自然资源部门、农业农村</a:t>
            </a:r>
            <a:r>
              <a:rPr lang="zh-CN" altLang="en-US" dirty="0" smtClean="0">
                <a:latin typeface="仿宋" panose="02010609060101010101" pitchFamily="49" charset="-122"/>
                <a:ea typeface="仿宋" panose="02010609060101010101" pitchFamily="49" charset="-122"/>
              </a:rPr>
              <a:t>部门、水利部门等</a:t>
            </a:r>
            <a:r>
              <a:rPr lang="zh-CN" altLang="en-US" dirty="0">
                <a:latin typeface="仿宋" panose="02010609060101010101" pitchFamily="49" charset="-122"/>
                <a:ea typeface="仿宋" panose="02010609060101010101" pitchFamily="49" charset="-122"/>
              </a:rPr>
              <a:t>之间的事权划分）</a:t>
            </a:r>
            <a:r>
              <a:rPr lang="zh-CN" altLang="en-US"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lnSpc>
                <a:spcPct val="150000"/>
              </a:lnSpc>
            </a:pPr>
            <a:r>
              <a:rPr lang="zh-CN" altLang="en-US" dirty="0" smtClean="0">
                <a:latin typeface="黑体" panose="02010609060101010101" pitchFamily="49" charset="-122"/>
                <a:ea typeface="黑体" panose="02010609060101010101" pitchFamily="49" charset="-122"/>
              </a:rPr>
              <a:t>（</a:t>
            </a:r>
            <a:r>
              <a:rPr lang="en-US" altLang="zh-CN" dirty="0" smtClean="0">
                <a:latin typeface="黑体" panose="02010609060101010101" pitchFamily="49" charset="-122"/>
                <a:ea typeface="黑体" panose="02010609060101010101" pitchFamily="49" charset="-122"/>
              </a:rPr>
              <a:t>2</a:t>
            </a:r>
            <a:r>
              <a:rPr lang="zh-CN" altLang="en-US" dirty="0" smtClean="0">
                <a:latin typeface="黑体" panose="02010609060101010101" pitchFamily="49" charset="-122"/>
                <a:ea typeface="黑体" panose="02010609060101010101" pitchFamily="49" charset="-122"/>
              </a:rPr>
              <a:t>）实体国家公园管理机构与地方政府之间的横向事权划分。</a:t>
            </a:r>
            <a:endParaRPr lang="en-US" altLang="zh-CN" dirty="0" smtClean="0">
              <a:latin typeface="黑体" panose="02010609060101010101" pitchFamily="49" charset="-122"/>
              <a:ea typeface="黑体" panose="02010609060101010101" pitchFamily="49" charset="-122"/>
            </a:endParaRPr>
          </a:p>
          <a:p>
            <a:pPr>
              <a:lnSpc>
                <a:spcPct val="150000"/>
              </a:lnSpc>
            </a:pPr>
            <a:r>
              <a:rPr lang="en-US" altLang="zh-CN" dirty="0" smtClean="0">
                <a:latin typeface="黑体" panose="02010609060101010101" pitchFamily="49" charset="-122"/>
                <a:ea typeface="黑体" panose="02010609060101010101" pitchFamily="49" charset="-122"/>
              </a:rPr>
              <a:t>2.</a:t>
            </a:r>
            <a:r>
              <a:rPr lang="zh-CN" altLang="en-US" dirty="0">
                <a:latin typeface="黑体" panose="02010609060101010101" pitchFamily="49" charset="-122"/>
                <a:ea typeface="黑体" panose="02010609060101010101" pitchFamily="49" charset="-122"/>
              </a:rPr>
              <a:t>适应不同人地关系类型的国家公园管理保护模式和事权清单。</a:t>
            </a:r>
            <a:r>
              <a:rPr lang="zh-CN" altLang="en-US" dirty="0">
                <a:latin typeface="仿宋" panose="02010609060101010101" pitchFamily="49" charset="-122"/>
                <a:ea typeface="仿宋" panose="02010609060101010101" pitchFamily="49" charset="-122"/>
              </a:rPr>
              <a:t>我国幅员辽阔、人口众多，生态系统复杂多样，区域之间人地关系差异显著</a:t>
            </a:r>
            <a:r>
              <a:rPr lang="zh-CN" altLang="en-US" dirty="0" smtClean="0">
                <a:latin typeface="仿宋" panose="02010609060101010101" pitchFamily="49" charset="-122"/>
                <a:ea typeface="仿宋" panose="02010609060101010101" pitchFamily="49" charset="-122"/>
              </a:rPr>
              <a:t>。需要在不同</a:t>
            </a:r>
            <a:r>
              <a:rPr lang="zh-CN" altLang="en-US" dirty="0">
                <a:latin typeface="仿宋" panose="02010609060101010101" pitchFamily="49" charset="-122"/>
                <a:ea typeface="仿宋" panose="02010609060101010101" pitchFamily="49" charset="-122"/>
              </a:rPr>
              <a:t>管理模式下普遍性事权划分基础上</a:t>
            </a:r>
            <a:r>
              <a:rPr lang="zh-CN" altLang="en-US" dirty="0" smtClean="0">
                <a:latin typeface="仿宋" panose="02010609060101010101" pitchFamily="49" charset="-122"/>
                <a:ea typeface="仿宋" panose="02010609060101010101" pitchFamily="49" charset="-122"/>
              </a:rPr>
              <a:t>，考虑</a:t>
            </a:r>
            <a:r>
              <a:rPr lang="zh-CN" altLang="en-US" dirty="0">
                <a:latin typeface="仿宋" panose="02010609060101010101" pitchFamily="49" charset="-122"/>
                <a:ea typeface="仿宋" panose="02010609060101010101" pitchFamily="49" charset="-122"/>
              </a:rPr>
              <a:t>各个具有特殊的人地关系和生态系统的实体国家公园个性化保护需求，进行针对性的制度设计</a:t>
            </a:r>
            <a:r>
              <a:rPr lang="zh-CN" altLang="en-US" dirty="0" smtClean="0">
                <a:latin typeface="仿宋" panose="02010609060101010101" pitchFamily="49" charset="-122"/>
                <a:ea typeface="仿宋" panose="02010609060101010101" pitchFamily="49" charset="-122"/>
              </a:rPr>
              <a:t>。</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64769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03848" y="1779662"/>
            <a:ext cx="2262158" cy="923330"/>
          </a:xfrm>
          <a:prstGeom prst="rect">
            <a:avLst/>
          </a:prstGeom>
        </p:spPr>
        <p:txBody>
          <a:bodyPr wrap="none">
            <a:spAutoFit/>
          </a:bodyPr>
          <a:lstStyle/>
          <a:p>
            <a:r>
              <a:rPr lang="zh-CN" altLang="en-US" sz="5400" b="1" dirty="0">
                <a:solidFill>
                  <a:schemeClr val="tx1">
                    <a:lumMod val="85000"/>
                    <a:lumOff val="15000"/>
                  </a:schemeClr>
                </a:solidFill>
                <a:latin typeface="Times New Roman" panose="02020603050405020304" pitchFamily="18" charset="0"/>
                <a:ea typeface="微软雅黑" panose="020B0503020204020204" pitchFamily="34" charset="-122"/>
                <a:cs typeface="Times New Roman" panose="02020603050405020304" pitchFamily="18" charset="0"/>
              </a:rPr>
              <a:t>谢谢！</a:t>
            </a:r>
          </a:p>
        </p:txBody>
      </p:sp>
    </p:spTree>
    <p:extLst>
      <p:ext uri="{BB962C8B-B14F-4D97-AF65-F5344CB8AC3E}">
        <p14:creationId xmlns:p14="http://schemas.microsoft.com/office/powerpoint/2010/main" val="764113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sz="2400" dirty="0">
                <a:solidFill>
                  <a:schemeClr val="tx1"/>
                </a:solidFill>
                <a:latin typeface="黑体" panose="02010609060101010101" pitchFamily="49" charset="-122"/>
                <a:ea typeface="黑体" panose="02010609060101010101" pitchFamily="49" charset="-122"/>
                <a:cs typeface="+mn-cs"/>
              </a:rPr>
              <a:t>中国国家公园处理事权的背景</a:t>
            </a:r>
            <a:endParaRPr lang="zh-CN" altLang="en-US" sz="2400" dirty="0">
              <a:solidFill>
                <a:schemeClr val="tx1"/>
              </a:solidFill>
              <a:latin typeface="黑体" panose="02010609060101010101" pitchFamily="49" charset="-122"/>
              <a:ea typeface="黑体" panose="02010609060101010101" pitchFamily="49" charset="-122"/>
              <a:cs typeface="+mn-cs"/>
            </a:endParaRPr>
          </a:p>
        </p:txBody>
      </p:sp>
      <p:sp>
        <p:nvSpPr>
          <p:cNvPr id="4" name="内容占位符 3"/>
          <p:cNvSpPr>
            <a:spLocks noGrp="1"/>
          </p:cNvSpPr>
          <p:nvPr>
            <p:ph idx="1"/>
          </p:nvPr>
        </p:nvSpPr>
        <p:spPr/>
        <p:txBody>
          <a:bodyPr/>
          <a:lstStyle/>
          <a:p>
            <a:pPr>
              <a:lnSpc>
                <a:spcPct val="150000"/>
              </a:lnSpc>
            </a:pPr>
            <a:r>
              <a:rPr lang="zh-CN" altLang="en-US" sz="1600" dirty="0"/>
              <a:t>北京大学李文军老师的总结：经过数千年发展历史的中国社会，加之多民族的资源使用主体，土地权属方面形成了习俗制度与正式制度交织而成的复杂的产权制度安排。特别是上世纪八十年代实施耕地、草场、林地等资源的使用权承包到户后，形成了家户、村集体与国家各层面交错复杂的土地、资源权属关系。因此，中国的国家公园并不是美国、加拿大等国产权意义上的“国家”的公园，而是</a:t>
            </a:r>
            <a:r>
              <a:rPr lang="zh-CN" altLang="en-US" sz="1600" b="1" dirty="0">
                <a:solidFill>
                  <a:srgbClr val="FF0000"/>
                </a:solidFill>
              </a:rPr>
              <a:t>管理层面的体现“国家”意志的中央政府直管</a:t>
            </a:r>
            <a:r>
              <a:rPr lang="zh-CN" altLang="en-US" sz="1600" b="1" dirty="0" smtClean="0">
                <a:solidFill>
                  <a:srgbClr val="FF0000"/>
                </a:solidFill>
              </a:rPr>
              <a:t>的（承担主要管理责任？）、</a:t>
            </a:r>
            <a:r>
              <a:rPr lang="zh-CN" altLang="en-US" sz="1600" b="1" dirty="0">
                <a:solidFill>
                  <a:srgbClr val="FF0000"/>
                </a:solidFill>
              </a:rPr>
              <a:t>包括人事、资金的“国家的公园”</a:t>
            </a:r>
            <a:r>
              <a:rPr lang="zh-CN" altLang="en-US" sz="1600" dirty="0" smtClean="0"/>
              <a:t>。</a:t>
            </a:r>
            <a:endParaRPr lang="en-US" altLang="zh-CN" sz="1600" dirty="0" smtClean="0"/>
          </a:p>
          <a:p>
            <a:pPr>
              <a:lnSpc>
                <a:spcPct val="150000"/>
              </a:lnSpc>
            </a:pPr>
            <a:endParaRPr lang="en-US" altLang="zh-CN" sz="1600" dirty="0" smtClean="0"/>
          </a:p>
          <a:p>
            <a:pPr>
              <a:lnSpc>
                <a:spcPct val="150000"/>
              </a:lnSpc>
            </a:pPr>
            <a:r>
              <a:rPr lang="zh-CN" altLang="en-US" sz="1600" smtClean="0"/>
              <a:t>个人理解：如果</a:t>
            </a:r>
            <a:r>
              <a:rPr lang="zh-CN" altLang="en-US" sz="1600" dirty="0" smtClean="0"/>
              <a:t>能够实现产权上的国家意义，当是首选；如果不能，则应体现国家在</a:t>
            </a:r>
            <a:r>
              <a:rPr lang="zh-CN" altLang="en-US" sz="1600" smtClean="0"/>
              <a:t>国土空间治理理</a:t>
            </a:r>
            <a:r>
              <a:rPr lang="zh-CN" altLang="en-US" sz="1600" dirty="0" smtClean="0"/>
              <a:t>和财政支出责任上的主体性，并努力实现</a:t>
            </a:r>
            <a:r>
              <a:rPr lang="en-US" altLang="zh-CN" sz="1600" dirty="0" smtClean="0"/>
              <a:t>“</a:t>
            </a:r>
            <a:r>
              <a:rPr lang="en-US" altLang="zh-CN" sz="1600" dirty="0" err="1" smtClean="0"/>
              <a:t>事权与支出责任相适应</a:t>
            </a:r>
            <a:r>
              <a:rPr lang="en-US" altLang="zh-CN" sz="1600" dirty="0" smtClean="0"/>
              <a:t>”。</a:t>
            </a:r>
            <a:endParaRPr lang="en-US" altLang="zh-CN" sz="1600" dirty="0"/>
          </a:p>
          <a:p>
            <a:endParaRPr lang="en-US" altLang="zh-CN" sz="1600" dirty="0"/>
          </a:p>
          <a:p>
            <a:endParaRPr lang="zh-CN" altLang="en-US" dirty="0"/>
          </a:p>
        </p:txBody>
      </p:sp>
    </p:spTree>
    <p:extLst>
      <p:ext uri="{BB962C8B-B14F-4D97-AF65-F5344CB8AC3E}">
        <p14:creationId xmlns:p14="http://schemas.microsoft.com/office/powerpoint/2010/main" val="312353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987574"/>
            <a:ext cx="8892480" cy="3831818"/>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CN" altLang="en-US" dirty="0">
                <a:latin typeface="黑体" panose="02010609060101010101" pitchFamily="49" charset="-122"/>
                <a:ea typeface="黑体" panose="02010609060101010101" pitchFamily="49" charset="-122"/>
              </a:rPr>
              <a:t>事权主要是指政府处理公共事务的职权和</a:t>
            </a:r>
            <a:r>
              <a:rPr lang="zh-CN" altLang="en-US" dirty="0" smtClean="0">
                <a:latin typeface="黑体" panose="02010609060101010101" pitchFamily="49" charset="-122"/>
                <a:ea typeface="黑体" panose="02010609060101010101" pitchFamily="49" charset="-122"/>
              </a:rPr>
              <a:t>责任</a:t>
            </a:r>
            <a:r>
              <a:rPr lang="zh-CN" altLang="en-US" sz="1400" dirty="0" smtClean="0">
                <a:latin typeface="仿宋" panose="02010609060101010101" pitchFamily="49" charset="-122"/>
                <a:ea typeface="仿宋" panose="02010609060101010101" pitchFamily="49" charset="-122"/>
              </a:rPr>
              <a:t>（最初的定义是财政支出责任）</a:t>
            </a:r>
            <a:endParaRPr lang="en-US" altLang="zh-CN" dirty="0" smtClean="0">
              <a:latin typeface="黑体" panose="02010609060101010101" pitchFamily="49" charset="-122"/>
              <a:ea typeface="黑体" panose="02010609060101010101" pitchFamily="49" charset="-122"/>
            </a:endParaRPr>
          </a:p>
          <a:p>
            <a:pPr marL="285750" indent="-285750">
              <a:lnSpc>
                <a:spcPct val="150000"/>
              </a:lnSpc>
              <a:buFont typeface="Wingdings" panose="05000000000000000000" pitchFamily="2" charset="2"/>
              <a:buChar char="Ø"/>
            </a:pPr>
            <a:r>
              <a:rPr lang="zh-CN" altLang="en-US" dirty="0" smtClean="0">
                <a:latin typeface="黑体" panose="02010609060101010101" pitchFamily="49" charset="-122"/>
                <a:ea typeface="黑体" panose="02010609060101010101" pitchFamily="49" charset="-122"/>
              </a:rPr>
              <a:t>国家公园</a:t>
            </a:r>
            <a:r>
              <a:rPr lang="zh-CN" altLang="en-US" dirty="0">
                <a:latin typeface="黑体" panose="02010609060101010101" pitchFamily="49" charset="-122"/>
                <a:ea typeface="黑体" panose="02010609060101010101" pitchFamily="49" charset="-122"/>
              </a:rPr>
              <a:t>事权即为</a:t>
            </a:r>
            <a:r>
              <a:rPr lang="zh-CN" altLang="en-US" dirty="0">
                <a:solidFill>
                  <a:srgbClr val="FF0000"/>
                </a:solidFill>
                <a:latin typeface="黑体" panose="02010609060101010101" pitchFamily="49" charset="-122"/>
                <a:ea typeface="黑体" panose="02010609060101010101" pitchFamily="49" charset="-122"/>
              </a:rPr>
              <a:t>处理国家公园相关</a:t>
            </a:r>
            <a:r>
              <a:rPr lang="zh-CN" altLang="en-US" dirty="0" smtClean="0">
                <a:solidFill>
                  <a:srgbClr val="FF0000"/>
                </a:solidFill>
                <a:latin typeface="黑体" panose="02010609060101010101" pitchFamily="49" charset="-122"/>
                <a:ea typeface="黑体" panose="02010609060101010101" pitchFamily="49" charset="-122"/>
              </a:rPr>
              <a:t>事务</a:t>
            </a:r>
            <a:r>
              <a:rPr lang="zh-CN" altLang="en-US" dirty="0">
                <a:solidFill>
                  <a:srgbClr val="FF0000"/>
                </a:solidFill>
                <a:latin typeface="黑体" panose="02010609060101010101" pitchFamily="49" charset="-122"/>
                <a:ea typeface="黑体" panose="02010609060101010101" pitchFamily="49" charset="-122"/>
              </a:rPr>
              <a:t>的职权和</a:t>
            </a:r>
            <a:r>
              <a:rPr lang="zh-CN" altLang="en-US" dirty="0" smtClean="0">
                <a:solidFill>
                  <a:srgbClr val="FF0000"/>
                </a:solidFill>
                <a:latin typeface="黑体" panose="02010609060101010101" pitchFamily="49" charset="-122"/>
                <a:ea typeface="黑体" panose="02010609060101010101" pitchFamily="49" charset="-122"/>
              </a:rPr>
              <a:t>责任</a:t>
            </a:r>
            <a:endParaRPr lang="en-US" altLang="zh-CN" dirty="0" smtClean="0">
              <a:solidFill>
                <a:srgbClr val="FF0000"/>
              </a:solidFill>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Ø"/>
            </a:pPr>
            <a:r>
              <a:rPr lang="zh-CN" altLang="zh-CN" dirty="0">
                <a:latin typeface="黑体" panose="02010609060101010101" pitchFamily="49" charset="-122"/>
                <a:ea typeface="黑体" panose="02010609060101010101" pitchFamily="49" charset="-122"/>
              </a:rPr>
              <a:t>国家公园事权</a:t>
            </a:r>
            <a:r>
              <a:rPr lang="zh-CN" altLang="zh-CN" dirty="0" smtClean="0">
                <a:latin typeface="黑体" panose="02010609060101010101" pitchFamily="49" charset="-122"/>
                <a:ea typeface="黑体" panose="02010609060101010101" pitchFamily="49" charset="-122"/>
              </a:rPr>
              <a:t>划分，</a:t>
            </a:r>
            <a:r>
              <a:rPr lang="zh-CN" altLang="zh-CN" dirty="0">
                <a:latin typeface="黑体" panose="02010609060101010101" pitchFamily="49" charset="-122"/>
                <a:ea typeface="黑体" panose="02010609060101010101" pitchFamily="49" charset="-122"/>
              </a:rPr>
              <a:t>主要指与国家公园管理相关事务的职权</a:t>
            </a:r>
            <a:r>
              <a:rPr lang="zh-CN" altLang="zh-CN" dirty="0" smtClean="0">
                <a:latin typeface="黑体" panose="02010609060101010101" pitchFamily="49" charset="-122"/>
                <a:ea typeface="黑体" panose="02010609060101010101" pitchFamily="49" charset="-122"/>
              </a:rPr>
              <a:t>划分</a:t>
            </a:r>
            <a:r>
              <a:rPr lang="zh-CN" altLang="en-US" dirty="0" smtClean="0">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是</a:t>
            </a:r>
            <a:r>
              <a:rPr lang="zh-CN" altLang="zh-CN" dirty="0">
                <a:latin typeface="黑体" panose="02010609060101010101" pitchFamily="49" charset="-122"/>
                <a:ea typeface="黑体" panose="02010609060101010101" pitchFamily="49" charset="-122"/>
              </a:rPr>
              <a:t>决定统一管理机构职能</a:t>
            </a:r>
            <a:r>
              <a:rPr lang="zh-CN" altLang="zh-CN" dirty="0" smtClean="0">
                <a:latin typeface="黑体" panose="02010609060101010101" pitchFamily="49" charset="-122"/>
                <a:ea typeface="黑体" panose="02010609060101010101" pitchFamily="49" charset="-122"/>
              </a:rPr>
              <a:t>配置</a:t>
            </a:r>
            <a:r>
              <a:rPr lang="zh-CN" altLang="en-US" dirty="0" smtClean="0">
                <a:latin typeface="黑体" panose="02010609060101010101" pitchFamily="49" charset="-122"/>
                <a:ea typeface="黑体" panose="02010609060101010101" pitchFamily="49" charset="-122"/>
              </a:rPr>
              <a:t>和支出责任</a:t>
            </a:r>
            <a:r>
              <a:rPr lang="zh-CN" altLang="zh-CN" dirty="0" smtClean="0">
                <a:latin typeface="黑体" panose="02010609060101010101" pitchFamily="49" charset="-122"/>
                <a:ea typeface="黑体" panose="02010609060101010101" pitchFamily="49" charset="-122"/>
              </a:rPr>
              <a:t>的前提</a:t>
            </a:r>
            <a:r>
              <a:rPr lang="zh-CN" altLang="en-US" sz="1400" dirty="0">
                <a:latin typeface="仿宋" panose="02010609060101010101" pitchFamily="49" charset="-122"/>
                <a:ea typeface="仿宋" panose="02010609060101010101" pitchFamily="49" charset="-122"/>
              </a:rPr>
              <a:t>（是法律的重要内容并直接影响总体规划、三定方案、技术标准</a:t>
            </a:r>
            <a:r>
              <a:rPr lang="zh-CN" altLang="en-US" sz="1400" dirty="0" smtClean="0">
                <a:latin typeface="仿宋" panose="02010609060101010101" pitchFamily="49" charset="-122"/>
                <a:ea typeface="仿宋" panose="02010609060101010101" pitchFamily="49" charset="-122"/>
              </a:rPr>
              <a:t>）</a:t>
            </a:r>
            <a:endParaRPr lang="en-US" altLang="zh-CN" sz="1400" dirty="0" smtClean="0">
              <a:latin typeface="仿宋" panose="02010609060101010101" pitchFamily="49" charset="-122"/>
              <a:ea typeface="仿宋" panose="02010609060101010101" pitchFamily="49" charset="-122"/>
            </a:endParaRPr>
          </a:p>
          <a:p>
            <a:pPr algn="just">
              <a:lnSpc>
                <a:spcPct val="150000"/>
              </a:lnSpc>
            </a:pPr>
            <a:endParaRPr lang="en-US" altLang="zh-CN" dirty="0" smtClean="0">
              <a:latin typeface="黑体" panose="02010609060101010101" pitchFamily="49" charset="-122"/>
              <a:ea typeface="黑体" panose="02010609060101010101" pitchFamily="49" charset="-122"/>
            </a:endParaRPr>
          </a:p>
          <a:p>
            <a:pPr marL="285750" indent="-285750" algn="just">
              <a:lnSpc>
                <a:spcPct val="150000"/>
              </a:lnSpc>
              <a:buFont typeface="Wingdings" panose="05000000000000000000" pitchFamily="2" charset="2"/>
              <a:buChar char="Ø"/>
            </a:pPr>
            <a:r>
              <a:rPr lang="zh-CN" altLang="zh-CN" dirty="0">
                <a:solidFill>
                  <a:srgbClr val="FF0000"/>
                </a:solidFill>
                <a:latin typeface="黑体" panose="02010609060101010101" pitchFamily="49" charset="-122"/>
                <a:ea typeface="黑体" panose="02010609060101010101" pitchFamily="49" charset="-122"/>
              </a:rPr>
              <a:t>国家公园管理体制</a:t>
            </a:r>
            <a:r>
              <a:rPr lang="zh-CN" altLang="zh-CN" dirty="0">
                <a:latin typeface="黑体" panose="02010609060101010101" pitchFamily="49" charset="-122"/>
                <a:ea typeface="黑体" panose="02010609060101010101" pitchFamily="49" charset="-122"/>
              </a:rPr>
              <a:t>是对</a:t>
            </a:r>
            <a:r>
              <a:rPr lang="zh-CN" altLang="zh-CN" dirty="0">
                <a:solidFill>
                  <a:srgbClr val="FF0000"/>
                </a:solidFill>
                <a:latin typeface="黑体" panose="02010609060101010101" pitchFamily="49" charset="-122"/>
                <a:ea typeface="黑体" panose="02010609060101010101" pitchFamily="49" charset="-122"/>
              </a:rPr>
              <a:t>国家公园范围</a:t>
            </a:r>
            <a:r>
              <a:rPr lang="zh-CN" altLang="zh-CN" dirty="0" smtClean="0">
                <a:solidFill>
                  <a:srgbClr val="FF0000"/>
                </a:solidFill>
                <a:latin typeface="黑体" panose="02010609060101010101" pitchFamily="49" charset="-122"/>
                <a:ea typeface="黑体" panose="02010609060101010101" pitchFamily="49" charset="-122"/>
              </a:rPr>
              <a:t>内</a:t>
            </a:r>
            <a:r>
              <a:rPr lang="zh-CN" altLang="en-US" sz="1400" dirty="0">
                <a:latin typeface="仿宋" panose="02010609060101010101" pitchFamily="49" charset="-122"/>
                <a:ea typeface="仿宋" panose="02010609060101010101" pitchFamily="49" charset="-122"/>
              </a:rPr>
              <a:t>及周边某些区域内</a:t>
            </a:r>
            <a:r>
              <a:rPr lang="zh-CN" altLang="zh-CN" dirty="0" smtClean="0">
                <a:solidFill>
                  <a:srgbClr val="FF0000"/>
                </a:solidFill>
                <a:latin typeface="黑体" panose="02010609060101010101" pitchFamily="49" charset="-122"/>
                <a:ea typeface="黑体" panose="02010609060101010101" pitchFamily="49" charset="-122"/>
              </a:rPr>
              <a:t>国土</a:t>
            </a:r>
            <a:r>
              <a:rPr lang="zh-CN" altLang="zh-CN" dirty="0">
                <a:solidFill>
                  <a:srgbClr val="FF0000"/>
                </a:solidFill>
                <a:latin typeface="黑体" panose="02010609060101010101" pitchFamily="49" charset="-122"/>
                <a:ea typeface="黑体" panose="02010609060101010101" pitchFamily="49" charset="-122"/>
              </a:rPr>
              <a:t>空间治理体系的</a:t>
            </a:r>
            <a:r>
              <a:rPr lang="zh-CN" altLang="zh-CN" dirty="0" smtClean="0">
                <a:solidFill>
                  <a:srgbClr val="FF0000"/>
                </a:solidFill>
                <a:latin typeface="黑体" panose="02010609060101010101" pitchFamily="49" charset="-122"/>
                <a:ea typeface="黑体" panose="02010609060101010101" pitchFamily="49" charset="-122"/>
              </a:rPr>
              <a:t>重构</a:t>
            </a:r>
            <a:r>
              <a:rPr lang="zh-CN" altLang="en-US" dirty="0">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国家公园</a:t>
            </a:r>
            <a:r>
              <a:rPr lang="zh-CN" altLang="zh-CN" dirty="0">
                <a:latin typeface="黑体" panose="02010609060101010101" pitchFamily="49" charset="-122"/>
                <a:ea typeface="黑体" panose="02010609060101010101" pitchFamily="49" charset="-122"/>
              </a:rPr>
              <a:t>事权划分既包括纵向上中央与地方政府之间的职权划分，又包括横向上国家公园管理机构与不同层级政府及其职能部门的职权</a:t>
            </a:r>
            <a:r>
              <a:rPr lang="zh-CN" altLang="zh-CN" dirty="0" smtClean="0">
                <a:latin typeface="黑体" panose="02010609060101010101" pitchFamily="49" charset="-122"/>
                <a:ea typeface="黑体" panose="02010609060101010101" pitchFamily="49" charset="-122"/>
              </a:rPr>
              <a:t>划分</a:t>
            </a:r>
            <a:endParaRPr lang="en-US" altLang="zh-CN" dirty="0">
              <a:latin typeface="黑体" panose="02010609060101010101" pitchFamily="49" charset="-122"/>
              <a:ea typeface="黑体" panose="02010609060101010101" pitchFamily="49" charset="-122"/>
            </a:endParaRPr>
          </a:p>
          <a:p>
            <a:pPr marL="285750" indent="-285750">
              <a:lnSpc>
                <a:spcPct val="150000"/>
              </a:lnSpc>
              <a:buFont typeface="Wingdings" panose="05000000000000000000" pitchFamily="2" charset="2"/>
              <a:buChar char="Ø"/>
            </a:pPr>
            <a:endParaRPr lang="zh-CN" altLang="en-US" dirty="0">
              <a:latin typeface="黑体" panose="02010609060101010101" pitchFamily="49" charset="-122"/>
              <a:ea typeface="黑体" panose="02010609060101010101" pitchFamily="49" charset="-122"/>
            </a:endParaRPr>
          </a:p>
        </p:txBody>
      </p:sp>
      <p:sp>
        <p:nvSpPr>
          <p:cNvPr id="4" name="文本框 3"/>
          <p:cNvSpPr txBox="1"/>
          <p:nvPr/>
        </p:nvSpPr>
        <p:spPr>
          <a:xfrm>
            <a:off x="2637891" y="339502"/>
            <a:ext cx="6182581"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1.1 </a:t>
            </a:r>
            <a:r>
              <a:rPr lang="zh-CN" altLang="en-US" sz="2400" dirty="0" smtClean="0">
                <a:latin typeface="黑体" panose="02010609060101010101" pitchFamily="49" charset="-122"/>
                <a:ea typeface="黑体" panose="02010609060101010101" pitchFamily="49" charset="-122"/>
              </a:rPr>
              <a:t>国家公园事权的内涵</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16174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35488" y="987574"/>
            <a:ext cx="8440968" cy="3416320"/>
          </a:xfrm>
          <a:prstGeom prst="rect">
            <a:avLst/>
          </a:prstGeom>
          <a:noFill/>
        </p:spPr>
        <p:txBody>
          <a:bodyPr wrap="square" rtlCol="0">
            <a:spAutoFit/>
          </a:bodyPr>
          <a:lstStyle/>
          <a:p>
            <a:pPr algn="just">
              <a:lnSpc>
                <a:spcPct val="150000"/>
              </a:lnSpc>
            </a:pPr>
            <a:r>
              <a:rPr lang="zh-CN" altLang="zh-CN" dirty="0">
                <a:latin typeface="黑体" panose="02010609060101010101" pitchFamily="49" charset="-122"/>
                <a:ea typeface="黑体" panose="02010609060101010101" pitchFamily="49" charset="-122"/>
              </a:rPr>
              <a:t>国家公园管理相关的事务主要可以分为三大类</a:t>
            </a:r>
            <a:r>
              <a:rPr lang="zh-CN" altLang="zh-CN"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lgn="just">
              <a:lnSpc>
                <a:spcPct val="150000"/>
              </a:lnSpc>
            </a:pPr>
            <a:r>
              <a:rPr lang="zh-CN" altLang="en-US" dirty="0" smtClean="0">
                <a:latin typeface="黑体" panose="02010609060101010101" pitchFamily="49" charset="-122"/>
                <a:ea typeface="黑体" panose="02010609060101010101" pitchFamily="49" charset="-122"/>
              </a:rPr>
              <a:t>（</a:t>
            </a:r>
            <a:r>
              <a:rPr lang="en-US" altLang="zh-CN" dirty="0" smtClean="0">
                <a:latin typeface="黑体" panose="02010609060101010101" pitchFamily="49" charset="-122"/>
                <a:ea typeface="黑体" panose="02010609060101010101" pitchFamily="49" charset="-122"/>
              </a:rPr>
              <a:t>1</a:t>
            </a:r>
            <a:r>
              <a:rPr lang="zh-CN" altLang="en-US" dirty="0" smtClean="0">
                <a:latin typeface="黑体" panose="02010609060101010101" pitchFamily="49" charset="-122"/>
                <a:ea typeface="黑体" panose="02010609060101010101" pitchFamily="49" charset="-122"/>
              </a:rPr>
              <a:t>）</a:t>
            </a:r>
            <a:r>
              <a:rPr lang="zh-CN" altLang="zh-CN" dirty="0" smtClean="0">
                <a:solidFill>
                  <a:srgbClr val="FF0000"/>
                </a:solidFill>
                <a:latin typeface="黑体" panose="02010609060101010101" pitchFamily="49" charset="-122"/>
                <a:ea typeface="黑体" panose="02010609060101010101" pitchFamily="49" charset="-122"/>
              </a:rPr>
              <a:t>传统</a:t>
            </a:r>
            <a:r>
              <a:rPr lang="zh-CN" altLang="zh-CN" dirty="0">
                <a:solidFill>
                  <a:srgbClr val="FF0000"/>
                </a:solidFill>
                <a:latin typeface="黑体" panose="02010609060101010101" pitchFamily="49" charset="-122"/>
                <a:ea typeface="黑体" panose="02010609060101010101" pitchFamily="49" charset="-122"/>
              </a:rPr>
              <a:t>自然保护地管理</a:t>
            </a:r>
            <a:r>
              <a:rPr lang="zh-CN" altLang="zh-CN" dirty="0" smtClean="0">
                <a:solidFill>
                  <a:srgbClr val="FF0000"/>
                </a:solidFill>
                <a:latin typeface="黑体" panose="02010609060101010101" pitchFamily="49" charset="-122"/>
                <a:ea typeface="黑体" panose="02010609060101010101" pitchFamily="49" charset="-122"/>
              </a:rPr>
              <a:t>职能</a:t>
            </a:r>
            <a:r>
              <a:rPr lang="zh-CN" altLang="en-US" dirty="0" smtClean="0">
                <a:solidFill>
                  <a:srgbClr val="FF0000"/>
                </a:solidFill>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主要包括国家公园的设立、规划、保护管理、特许经营、社会参与、宣传推介等</a:t>
            </a:r>
            <a:r>
              <a:rPr lang="zh-CN" altLang="zh-CN" dirty="0" smtClean="0">
                <a:latin typeface="黑体" panose="02010609060101010101" pitchFamily="49" charset="-122"/>
                <a:ea typeface="黑体" panose="02010609060101010101" pitchFamily="49" charset="-122"/>
              </a:rPr>
              <a:t>工作</a:t>
            </a:r>
            <a:r>
              <a:rPr lang="zh-CN" altLang="en-US" sz="1600" dirty="0" smtClean="0">
                <a:latin typeface="仿宋" panose="02010609060101010101" pitchFamily="49" charset="-122"/>
                <a:ea typeface="仿宋" panose="02010609060101010101" pitchFamily="49" charset="-122"/>
              </a:rPr>
              <a:t>（</a:t>
            </a:r>
            <a:r>
              <a:rPr lang="en-US" altLang="zh-CN" sz="1600" dirty="0" smtClean="0">
                <a:latin typeface="仿宋" panose="02010609060101010101" pitchFamily="49" charset="-122"/>
                <a:ea typeface="仿宋" panose="02010609060101010101" pitchFamily="49" charset="-122"/>
              </a:rPr>
              <a:t>《</a:t>
            </a:r>
            <a:r>
              <a:rPr lang="en-US" altLang="zh-CN" sz="1600" dirty="0" err="1" smtClean="0">
                <a:latin typeface="仿宋" panose="02010609060101010101" pitchFamily="49" charset="-122"/>
                <a:ea typeface="仿宋" panose="02010609060101010101" pitchFamily="49" charset="-122"/>
              </a:rPr>
              <a:t>建立国家公园体制总体方案》确定的六项职能，绝大多数保护地没有完整拥有过，规划和保护管理一般也仅限于林权相关部分</a:t>
            </a:r>
            <a:r>
              <a:rPr lang="en-US" altLang="zh-CN" sz="1600" dirty="0" smtClean="0">
                <a:latin typeface="仿宋" panose="02010609060101010101" pitchFamily="49" charset="-122"/>
                <a:ea typeface="仿宋" panose="02010609060101010101" pitchFamily="49" charset="-122"/>
              </a:rPr>
              <a:t>）</a:t>
            </a:r>
            <a:r>
              <a:rPr lang="zh-CN" altLang="zh-CN"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lgn="just">
              <a:lnSpc>
                <a:spcPct val="150000"/>
              </a:lnSpc>
            </a:pPr>
            <a:r>
              <a:rPr lang="zh-CN" altLang="en-US" dirty="0" smtClean="0">
                <a:latin typeface="黑体" panose="02010609060101010101" pitchFamily="49" charset="-122"/>
                <a:ea typeface="黑体" panose="02010609060101010101" pitchFamily="49" charset="-122"/>
              </a:rPr>
              <a:t>（</a:t>
            </a:r>
            <a:r>
              <a:rPr lang="en-US" altLang="zh-CN" dirty="0" smtClean="0">
                <a:latin typeface="黑体" panose="02010609060101010101" pitchFamily="49" charset="-122"/>
                <a:ea typeface="黑体" panose="02010609060101010101" pitchFamily="49" charset="-122"/>
              </a:rPr>
              <a:t>2</a:t>
            </a:r>
            <a:r>
              <a:rPr lang="zh-CN" altLang="en-US" dirty="0" smtClean="0">
                <a:latin typeface="黑体" panose="02010609060101010101" pitchFamily="49" charset="-122"/>
                <a:ea typeface="黑体" panose="02010609060101010101" pitchFamily="49" charset="-122"/>
              </a:rPr>
              <a:t>）</a:t>
            </a:r>
            <a:r>
              <a:rPr lang="zh-CN" altLang="zh-CN" dirty="0" smtClean="0">
                <a:solidFill>
                  <a:srgbClr val="FF0000"/>
                </a:solidFill>
                <a:latin typeface="黑体" panose="02010609060101010101" pitchFamily="49" charset="-122"/>
                <a:ea typeface="黑体" panose="02010609060101010101" pitchFamily="49" charset="-122"/>
              </a:rPr>
              <a:t>同样</a:t>
            </a:r>
            <a:r>
              <a:rPr lang="zh-CN" altLang="zh-CN" dirty="0">
                <a:solidFill>
                  <a:srgbClr val="FF0000"/>
                </a:solidFill>
                <a:latin typeface="黑体" panose="02010609060101010101" pitchFamily="49" charset="-122"/>
                <a:ea typeface="黑体" panose="02010609060101010101" pitchFamily="49" charset="-122"/>
              </a:rPr>
              <a:t>处在改革探索中</a:t>
            </a:r>
            <a:r>
              <a:rPr lang="zh-CN" altLang="zh-CN" dirty="0" smtClean="0">
                <a:solidFill>
                  <a:srgbClr val="FF0000"/>
                </a:solidFill>
                <a:latin typeface="黑体" panose="02010609060101010101" pitchFamily="49" charset="-122"/>
                <a:ea typeface="黑体" panose="02010609060101010101" pitchFamily="49" charset="-122"/>
              </a:rPr>
              <a:t>的</a:t>
            </a:r>
            <a:r>
              <a:rPr lang="zh-CN" altLang="zh-CN" dirty="0" smtClean="0">
                <a:latin typeface="黑体" panose="02010609060101010101" pitchFamily="49" charset="-122"/>
                <a:ea typeface="黑体" panose="02010609060101010101" pitchFamily="49" charset="-122"/>
              </a:rPr>
              <a:t>自然资源</a:t>
            </a:r>
            <a:r>
              <a:rPr lang="zh-CN" altLang="zh-CN" dirty="0">
                <a:latin typeface="黑体" panose="02010609060101010101" pitchFamily="49" charset="-122"/>
                <a:ea typeface="黑体" panose="02010609060101010101" pitchFamily="49" charset="-122"/>
              </a:rPr>
              <a:t>资产</a:t>
            </a:r>
            <a:r>
              <a:rPr lang="zh-CN" altLang="zh-CN" dirty="0" smtClean="0">
                <a:latin typeface="黑体" panose="02010609060101010101" pitchFamily="49" charset="-122"/>
                <a:ea typeface="黑体" panose="02010609060101010101" pitchFamily="49" charset="-122"/>
              </a:rPr>
              <a:t>管理</a:t>
            </a:r>
            <a:r>
              <a:rPr lang="zh-CN" altLang="en-US" sz="1600" dirty="0">
                <a:latin typeface="仿宋" panose="02010609060101010101" pitchFamily="49" charset="-122"/>
                <a:ea typeface="仿宋" panose="02010609060101010101" pitchFamily="49" charset="-122"/>
              </a:rPr>
              <a:t>（全口径，八类资产）</a:t>
            </a:r>
            <a:r>
              <a:rPr lang="zh-CN" altLang="en-US" dirty="0" smtClean="0">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国土</a:t>
            </a:r>
            <a:r>
              <a:rPr lang="zh-CN" altLang="zh-CN" dirty="0">
                <a:latin typeface="黑体" panose="02010609060101010101" pitchFamily="49" charset="-122"/>
                <a:ea typeface="黑体" panose="02010609060101010101" pitchFamily="49" charset="-122"/>
              </a:rPr>
              <a:t>空间用途</a:t>
            </a:r>
            <a:r>
              <a:rPr lang="zh-CN" altLang="zh-CN" dirty="0" smtClean="0">
                <a:latin typeface="黑体" panose="02010609060101010101" pitchFamily="49" charset="-122"/>
                <a:ea typeface="黑体" panose="02010609060101010101" pitchFamily="49" charset="-122"/>
              </a:rPr>
              <a:t>管制</a:t>
            </a:r>
            <a:r>
              <a:rPr lang="zh-CN" altLang="en-US" sz="1600" dirty="0">
                <a:latin typeface="仿宋" panose="02010609060101010101" pitchFamily="49" charset="-122"/>
                <a:ea typeface="仿宋" panose="02010609060101010101" pitchFamily="49" charset="-122"/>
              </a:rPr>
              <a:t>（全口径）</a:t>
            </a:r>
            <a:r>
              <a:rPr lang="zh-CN" altLang="en-US" dirty="0" smtClean="0">
                <a:latin typeface="黑体" panose="02010609060101010101" pitchFamily="49" charset="-122"/>
                <a:ea typeface="黑体" panose="02010609060101010101" pitchFamily="49" charset="-122"/>
              </a:rPr>
              <a:t>、资源环境综合执法等</a:t>
            </a:r>
            <a:r>
              <a:rPr lang="zh-CN" altLang="zh-CN" dirty="0" smtClean="0">
                <a:latin typeface="黑体" panose="02010609060101010101" pitchFamily="49" charset="-122"/>
                <a:ea typeface="黑体" panose="02010609060101010101" pitchFamily="49" charset="-122"/>
              </a:rPr>
              <a:t>职能</a:t>
            </a:r>
            <a:endParaRPr lang="en-US" altLang="zh-CN" dirty="0" smtClean="0">
              <a:latin typeface="黑体" panose="02010609060101010101" pitchFamily="49" charset="-122"/>
              <a:ea typeface="黑体" panose="02010609060101010101" pitchFamily="49" charset="-122"/>
            </a:endParaRPr>
          </a:p>
          <a:p>
            <a:pPr algn="just">
              <a:lnSpc>
                <a:spcPct val="150000"/>
              </a:lnSpc>
            </a:pPr>
            <a:r>
              <a:rPr lang="zh-CN" altLang="en-US" dirty="0" smtClean="0">
                <a:latin typeface="黑体" panose="02010609060101010101" pitchFamily="49" charset="-122"/>
                <a:ea typeface="黑体" panose="02010609060101010101" pitchFamily="49" charset="-122"/>
              </a:rPr>
              <a:t>（</a:t>
            </a:r>
            <a:r>
              <a:rPr lang="en-US" altLang="zh-CN" dirty="0" smtClean="0">
                <a:latin typeface="黑体" panose="02010609060101010101" pitchFamily="49" charset="-122"/>
                <a:ea typeface="黑体" panose="02010609060101010101" pitchFamily="49" charset="-122"/>
              </a:rPr>
              <a:t>3</a:t>
            </a:r>
            <a:r>
              <a:rPr lang="zh-CN" altLang="en-US" dirty="0" smtClean="0">
                <a:latin typeface="黑体" panose="02010609060101010101" pitchFamily="49" charset="-122"/>
                <a:ea typeface="黑体" panose="02010609060101010101" pitchFamily="49" charset="-122"/>
              </a:rPr>
              <a:t>）</a:t>
            </a:r>
            <a:r>
              <a:rPr lang="zh-CN" altLang="zh-CN" dirty="0" smtClean="0">
                <a:solidFill>
                  <a:srgbClr val="FF0000"/>
                </a:solidFill>
                <a:latin typeface="黑体" panose="02010609060101010101" pitchFamily="49" charset="-122"/>
                <a:ea typeface="黑体" panose="02010609060101010101" pitchFamily="49" charset="-122"/>
              </a:rPr>
              <a:t>国家公园</a:t>
            </a:r>
            <a:r>
              <a:rPr lang="zh-CN" altLang="zh-CN" dirty="0">
                <a:solidFill>
                  <a:srgbClr val="FF0000"/>
                </a:solidFill>
                <a:latin typeface="黑体" panose="02010609060101010101" pitchFamily="49" charset="-122"/>
                <a:ea typeface="黑体" panose="02010609060101010101" pitchFamily="49" charset="-122"/>
              </a:rPr>
              <a:t>内社区相关的经济社会发展相关职能</a:t>
            </a:r>
            <a:r>
              <a:rPr lang="zh-CN" altLang="en-US"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主要包括</a:t>
            </a:r>
            <a:r>
              <a:rPr lang="zh-CN" altLang="zh-CN" dirty="0" smtClean="0">
                <a:latin typeface="黑体" panose="02010609060101010101" pitchFamily="49" charset="-122"/>
                <a:ea typeface="黑体" panose="02010609060101010101" pitchFamily="49" charset="-122"/>
              </a:rPr>
              <a:t>经济</a:t>
            </a:r>
            <a:r>
              <a:rPr lang="zh-CN" altLang="en-US" dirty="0" smtClean="0">
                <a:latin typeface="黑体" panose="02010609060101010101" pitchFamily="49" charset="-122"/>
                <a:ea typeface="黑体" panose="02010609060101010101" pitchFamily="49" charset="-122"/>
              </a:rPr>
              <a:t>调节</a:t>
            </a:r>
            <a:r>
              <a:rPr lang="zh-CN" altLang="zh-CN" dirty="0">
                <a:latin typeface="黑体" panose="02010609060101010101" pitchFamily="49" charset="-122"/>
                <a:ea typeface="黑体" panose="02010609060101010101" pitchFamily="49" charset="-122"/>
              </a:rPr>
              <a:t>、市场</a:t>
            </a:r>
            <a:r>
              <a:rPr lang="zh-CN" altLang="zh-CN" dirty="0" smtClean="0">
                <a:latin typeface="黑体" panose="02010609060101010101" pitchFamily="49" charset="-122"/>
                <a:ea typeface="黑体" panose="02010609060101010101" pitchFamily="49" charset="-122"/>
              </a:rPr>
              <a:t>监管</a:t>
            </a:r>
            <a:r>
              <a:rPr lang="zh-CN" altLang="en-US" dirty="0" smtClean="0">
                <a:latin typeface="黑体" panose="02010609060101010101" pitchFamily="49" charset="-122"/>
                <a:ea typeface="黑体" panose="02010609060101010101" pitchFamily="49" charset="-122"/>
              </a:rPr>
              <a:t>、</a:t>
            </a:r>
            <a:r>
              <a:rPr lang="zh-CN" altLang="zh-CN" dirty="0" smtClean="0">
                <a:latin typeface="黑体" panose="02010609060101010101" pitchFamily="49" charset="-122"/>
                <a:ea typeface="黑体" panose="02010609060101010101" pitchFamily="49" charset="-122"/>
              </a:rPr>
              <a:t>社会</a:t>
            </a:r>
            <a:r>
              <a:rPr lang="zh-CN" altLang="zh-CN" dirty="0">
                <a:latin typeface="黑体" panose="02010609060101010101" pitchFamily="49" charset="-122"/>
                <a:ea typeface="黑体" panose="02010609060101010101" pitchFamily="49" charset="-122"/>
              </a:rPr>
              <a:t>管理、公共</a:t>
            </a:r>
            <a:r>
              <a:rPr lang="zh-CN" altLang="zh-CN" dirty="0" smtClean="0">
                <a:latin typeface="黑体" panose="02010609060101010101" pitchFamily="49" charset="-122"/>
                <a:ea typeface="黑体" panose="02010609060101010101" pitchFamily="49" charset="-122"/>
              </a:rPr>
              <a:t>服务等</a:t>
            </a:r>
            <a:r>
              <a:rPr lang="zh-CN" altLang="zh-CN" dirty="0">
                <a:latin typeface="黑体" panose="02010609060101010101" pitchFamily="49" charset="-122"/>
                <a:ea typeface="黑体" panose="02010609060101010101" pitchFamily="49" charset="-122"/>
              </a:rPr>
              <a:t>。</a:t>
            </a:r>
          </a:p>
        </p:txBody>
      </p:sp>
      <p:sp>
        <p:nvSpPr>
          <p:cNvPr id="4" name="文本框 3"/>
          <p:cNvSpPr txBox="1"/>
          <p:nvPr/>
        </p:nvSpPr>
        <p:spPr>
          <a:xfrm>
            <a:off x="2637891" y="339502"/>
            <a:ext cx="6182581"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1.1 </a:t>
            </a:r>
            <a:r>
              <a:rPr lang="zh-CN" altLang="en-US" sz="2400" dirty="0" smtClean="0">
                <a:latin typeface="黑体" panose="02010609060101010101" pitchFamily="49" charset="-122"/>
                <a:ea typeface="黑体" panose="02010609060101010101" pitchFamily="49" charset="-122"/>
              </a:rPr>
              <a:t>国家公园事权的内涵</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89315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43808" y="267494"/>
            <a:ext cx="6182581"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1.2 </a:t>
            </a:r>
            <a:r>
              <a:rPr lang="zh-CN" altLang="en-US" sz="2400" dirty="0" smtClean="0">
                <a:latin typeface="黑体" panose="02010609060101010101" pitchFamily="49" charset="-122"/>
                <a:ea typeface="黑体" panose="02010609060101010101" pitchFamily="49" charset="-122"/>
              </a:rPr>
              <a:t>国家公园事权划分原则</a:t>
            </a:r>
            <a:endParaRPr lang="zh-CN" altLang="en-US" sz="2400" dirty="0">
              <a:latin typeface="黑体" panose="02010609060101010101" pitchFamily="49" charset="-122"/>
              <a:ea typeface="黑体" panose="02010609060101010101" pitchFamily="49" charset="-122"/>
            </a:endParaRPr>
          </a:p>
        </p:txBody>
      </p:sp>
      <p:pic>
        <p:nvPicPr>
          <p:cNvPr id="3" name="图片 2"/>
          <p:cNvPicPr>
            <a:picLocks noChangeAspect="1"/>
          </p:cNvPicPr>
          <p:nvPr/>
        </p:nvPicPr>
        <p:blipFill>
          <a:blip r:embed="rId2"/>
          <a:stretch>
            <a:fillRect/>
          </a:stretch>
        </p:blipFill>
        <p:spPr>
          <a:xfrm>
            <a:off x="971600" y="729159"/>
            <a:ext cx="7453952" cy="4002831"/>
          </a:xfrm>
          <a:prstGeom prst="rect">
            <a:avLst/>
          </a:prstGeom>
        </p:spPr>
      </p:pic>
      <p:sp>
        <p:nvSpPr>
          <p:cNvPr id="4" name="文本框 3"/>
          <p:cNvSpPr txBox="1"/>
          <p:nvPr/>
        </p:nvSpPr>
        <p:spPr>
          <a:xfrm>
            <a:off x="3442108" y="4731990"/>
            <a:ext cx="2492990"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事权划分原则文献梳理</a:t>
            </a:r>
          </a:p>
        </p:txBody>
      </p:sp>
    </p:spTree>
    <p:extLst>
      <p:ext uri="{BB962C8B-B14F-4D97-AF65-F5344CB8AC3E}">
        <p14:creationId xmlns:p14="http://schemas.microsoft.com/office/powerpoint/2010/main" val="255069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9512" y="987574"/>
            <a:ext cx="8846877" cy="3631763"/>
          </a:xfrm>
          <a:prstGeom prst="rect">
            <a:avLst/>
          </a:prstGeom>
          <a:noFill/>
        </p:spPr>
        <p:txBody>
          <a:bodyPr wrap="square" rtlCol="0">
            <a:spAutoFit/>
          </a:bodyPr>
          <a:lstStyle/>
          <a:p>
            <a:r>
              <a:rPr lang="zh-CN" altLang="en-US" dirty="0" smtClean="0">
                <a:solidFill>
                  <a:srgbClr val="FF0000"/>
                </a:solidFill>
                <a:latin typeface="黑体" panose="02010609060101010101" pitchFamily="49" charset="-122"/>
                <a:ea typeface="黑体" panose="02010609060101010101" pitchFamily="49" charset="-122"/>
              </a:rPr>
              <a:t>（</a:t>
            </a:r>
            <a:r>
              <a:rPr lang="en-US" altLang="zh-CN" dirty="0" smtClean="0">
                <a:solidFill>
                  <a:srgbClr val="FF0000"/>
                </a:solidFill>
                <a:latin typeface="黑体" panose="02010609060101010101" pitchFamily="49" charset="-122"/>
                <a:ea typeface="黑体" panose="02010609060101010101" pitchFamily="49" charset="-122"/>
              </a:rPr>
              <a:t>1</a:t>
            </a:r>
            <a:r>
              <a:rPr lang="zh-CN" altLang="en-US" dirty="0" smtClean="0">
                <a:solidFill>
                  <a:srgbClr val="FF0000"/>
                </a:solidFill>
                <a:latin typeface="黑体" panose="02010609060101010101" pitchFamily="49" charset="-122"/>
                <a:ea typeface="黑体" panose="02010609060101010101" pitchFamily="49" charset="-122"/>
              </a:rPr>
              <a:t>）外部</a:t>
            </a:r>
            <a:r>
              <a:rPr lang="zh-CN" altLang="en-US" dirty="0">
                <a:solidFill>
                  <a:srgbClr val="FF0000"/>
                </a:solidFill>
                <a:latin typeface="黑体" panose="02010609060101010101" pitchFamily="49" charset="-122"/>
                <a:ea typeface="黑体" panose="02010609060101010101" pitchFamily="49" charset="-122"/>
              </a:rPr>
              <a:t>性范围原则。</a:t>
            </a:r>
            <a:r>
              <a:rPr lang="zh-CN" altLang="en-US" sz="1600" dirty="0">
                <a:latin typeface="黑体" panose="02010609060101010101" pitchFamily="49" charset="-122"/>
                <a:ea typeface="黑体" panose="02010609060101010101" pitchFamily="49" charset="-122"/>
              </a:rPr>
              <a:t>经济学的外部性是指一个经济主体的行为直接影响到另一个相应的经济主体，却没有给予相应支付或得到相应的补偿，所以外部性有正面和负面之分。应用到事权划分上，外部性指的是一个事务如果其主要影响范围超越了地方管辖的范围，则该事务就应当由高层级政府，反之，一个事务的主要影响如果仅限于地方，则应当由地方管辖。具体到财权上，则意味着对于国家公园的相应事务中央财政应支付一定比例的成本。</a:t>
            </a:r>
          </a:p>
          <a:p>
            <a:r>
              <a:rPr lang="zh-CN" altLang="en-US" dirty="0" smtClean="0">
                <a:solidFill>
                  <a:srgbClr val="FF0000"/>
                </a:solidFill>
                <a:latin typeface="黑体" panose="02010609060101010101" pitchFamily="49" charset="-122"/>
                <a:ea typeface="黑体" panose="02010609060101010101" pitchFamily="49" charset="-122"/>
              </a:rPr>
              <a:t>（</a:t>
            </a:r>
            <a:r>
              <a:rPr lang="en-US" altLang="zh-CN" dirty="0" smtClean="0">
                <a:solidFill>
                  <a:srgbClr val="FF0000"/>
                </a:solidFill>
                <a:latin typeface="黑体" panose="02010609060101010101" pitchFamily="49" charset="-122"/>
                <a:ea typeface="黑体" panose="02010609060101010101" pitchFamily="49" charset="-122"/>
              </a:rPr>
              <a:t>2</a:t>
            </a:r>
            <a:r>
              <a:rPr lang="zh-CN" altLang="en-US" dirty="0" smtClean="0">
                <a:solidFill>
                  <a:srgbClr val="FF0000"/>
                </a:solidFill>
                <a:latin typeface="黑体" panose="02010609060101010101" pitchFamily="49" charset="-122"/>
                <a:ea typeface="黑体" panose="02010609060101010101" pitchFamily="49" charset="-122"/>
              </a:rPr>
              <a:t>）信息</a:t>
            </a:r>
            <a:r>
              <a:rPr lang="zh-CN" altLang="en-US" dirty="0">
                <a:solidFill>
                  <a:srgbClr val="FF0000"/>
                </a:solidFill>
                <a:latin typeface="黑体" panose="02010609060101010101" pitchFamily="49" charset="-122"/>
                <a:ea typeface="黑体" panose="02010609060101010101" pitchFamily="49" charset="-122"/>
              </a:rPr>
              <a:t>对称原则。</a:t>
            </a:r>
            <a:r>
              <a:rPr lang="zh-CN" altLang="en-US" sz="1600" dirty="0">
                <a:latin typeface="黑体" panose="02010609060101010101" pitchFamily="49" charset="-122"/>
                <a:ea typeface="黑体" panose="02010609060101010101" pitchFamily="49" charset="-122"/>
              </a:rPr>
              <a:t>所谓信息对称，是指在市场条件下交易双方掌握的信息必须对称，以实现公平交易和资源分配效率最大化。应用到事权划分上，如果一项事务涉及的信息多样、具体、不易识别或时效性强，越可能造成沟通双方的信息不对称，则该事务应当尽量由地方负责，发挥其熟悉基层事务，能够迅速掌握信息的特点，反之，则可以由上级机构进行管理。</a:t>
            </a:r>
          </a:p>
          <a:p>
            <a:r>
              <a:rPr lang="zh-CN" altLang="en-US" dirty="0" smtClean="0">
                <a:solidFill>
                  <a:srgbClr val="FF0000"/>
                </a:solidFill>
                <a:latin typeface="黑体" panose="02010609060101010101" pitchFamily="49" charset="-122"/>
                <a:ea typeface="黑体" panose="02010609060101010101" pitchFamily="49" charset="-122"/>
              </a:rPr>
              <a:t>（</a:t>
            </a:r>
            <a:r>
              <a:rPr lang="en-US" altLang="zh-CN" dirty="0" smtClean="0">
                <a:solidFill>
                  <a:srgbClr val="FF0000"/>
                </a:solidFill>
                <a:latin typeface="黑体" panose="02010609060101010101" pitchFamily="49" charset="-122"/>
                <a:ea typeface="黑体" panose="02010609060101010101" pitchFamily="49" charset="-122"/>
              </a:rPr>
              <a:t>3</a:t>
            </a:r>
            <a:r>
              <a:rPr lang="zh-CN" altLang="en-US" dirty="0" smtClean="0">
                <a:solidFill>
                  <a:srgbClr val="FF0000"/>
                </a:solidFill>
                <a:latin typeface="黑体" panose="02010609060101010101" pitchFamily="49" charset="-122"/>
                <a:ea typeface="黑体" panose="02010609060101010101" pitchFamily="49" charset="-122"/>
              </a:rPr>
              <a:t>）激励</a:t>
            </a:r>
            <a:r>
              <a:rPr lang="zh-CN" altLang="en-US" dirty="0">
                <a:solidFill>
                  <a:srgbClr val="FF0000"/>
                </a:solidFill>
                <a:latin typeface="黑体" panose="02010609060101010101" pitchFamily="49" charset="-122"/>
                <a:ea typeface="黑体" panose="02010609060101010101" pitchFamily="49" charset="-122"/>
              </a:rPr>
              <a:t>相容原则。</a:t>
            </a:r>
            <a:r>
              <a:rPr lang="zh-CN" altLang="en-US" sz="1600" dirty="0">
                <a:latin typeface="黑体" panose="02010609060101010101" pitchFamily="49" charset="-122"/>
                <a:ea typeface="黑体" panose="02010609060101010101" pitchFamily="49" charset="-122"/>
              </a:rPr>
              <a:t>这一原则主要指一种制度安排，如果可以使理性行为人追求个人利益的行为与实现其所在集体价值最大化的目标吻合，则该制度安排就是“激励相容”的。具体到财政制度，则意味着需要让地方政府管辖的事务能够满足其自身利益并达到国家利益的最大化，如果事务不符合这样的利益诉求，比如地方政府无法得到甚至需要做出牺牲来满足国家利益，就必须由中央政府介入。</a:t>
            </a:r>
          </a:p>
        </p:txBody>
      </p:sp>
      <p:sp>
        <p:nvSpPr>
          <p:cNvPr id="3" name="文本框 2"/>
          <p:cNvSpPr txBox="1"/>
          <p:nvPr/>
        </p:nvSpPr>
        <p:spPr>
          <a:xfrm>
            <a:off x="2843808" y="267494"/>
            <a:ext cx="6182581" cy="461665"/>
          </a:xfrm>
          <a:prstGeom prst="rect">
            <a:avLst/>
          </a:prstGeom>
          <a:noFill/>
        </p:spPr>
        <p:txBody>
          <a:bodyPr wrap="square" rtlCol="0">
            <a:spAutoFit/>
          </a:bodyPr>
          <a:lstStyle/>
          <a:p>
            <a:pPr defTabSz="685800"/>
            <a:r>
              <a:rPr lang="en-US" altLang="zh-CN" sz="2400" dirty="0" smtClean="0">
                <a:latin typeface="黑体" panose="02010609060101010101" pitchFamily="49" charset="-122"/>
                <a:ea typeface="黑体" panose="02010609060101010101" pitchFamily="49" charset="-122"/>
              </a:rPr>
              <a:t>1.2 </a:t>
            </a:r>
            <a:r>
              <a:rPr lang="zh-CN" altLang="en-US" sz="2400" dirty="0" smtClean="0">
                <a:latin typeface="黑体" panose="02010609060101010101" pitchFamily="49" charset="-122"/>
                <a:ea typeface="黑体" panose="02010609060101010101" pitchFamily="49" charset="-122"/>
              </a:rPr>
              <a:t>国家公园事权划分原则</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37510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5514" y="1822198"/>
            <a:ext cx="1740141" cy="784830"/>
          </a:xfrm>
          <a:prstGeom prst="rect">
            <a:avLst/>
          </a:prstGeom>
          <a:noFill/>
        </p:spPr>
        <p:txBody>
          <a:bodyPr wrap="square" rtlCol="0">
            <a:spAutoFit/>
          </a:bodyPr>
          <a:lstStyle/>
          <a:p>
            <a:pPr algn="r" defTabSz="685800"/>
            <a:r>
              <a:rPr lang="zh-CN" altLang="en-US" sz="4500" b="1" dirty="0" smtClean="0">
                <a:latin typeface="黑体" panose="02010609060101010101" pitchFamily="49" charset="-122"/>
                <a:ea typeface="黑体" panose="02010609060101010101" pitchFamily="49" charset="-122"/>
              </a:rPr>
              <a:t>内容</a:t>
            </a:r>
            <a:endParaRPr lang="zh-CN" altLang="en-US" sz="4500" b="1" dirty="0">
              <a:latin typeface="黑体" panose="02010609060101010101" pitchFamily="49" charset="-122"/>
              <a:ea typeface="黑体" panose="02010609060101010101" pitchFamily="49" charset="-122"/>
            </a:endParaRPr>
          </a:p>
        </p:txBody>
      </p:sp>
      <p:sp>
        <p:nvSpPr>
          <p:cNvPr id="4" name="文本框 3"/>
          <p:cNvSpPr txBox="1"/>
          <p:nvPr/>
        </p:nvSpPr>
        <p:spPr>
          <a:xfrm>
            <a:off x="-396552" y="2544274"/>
            <a:ext cx="2418973" cy="553998"/>
          </a:xfrm>
          <a:prstGeom prst="rect">
            <a:avLst/>
          </a:prstGeom>
          <a:noFill/>
        </p:spPr>
        <p:txBody>
          <a:bodyPr wrap="square" rtlCol="0">
            <a:spAutoFit/>
          </a:bodyPr>
          <a:lstStyle/>
          <a:p>
            <a:pPr algn="r" defTabSz="685800"/>
            <a:r>
              <a:rPr lang="en-US" altLang="zh-CN" sz="3000" b="1" dirty="0">
                <a:latin typeface="黑体" panose="02010609060101010101" pitchFamily="49" charset="-122"/>
                <a:ea typeface="黑体" panose="02010609060101010101" pitchFamily="49" charset="-122"/>
                <a:cs typeface="Times New Roman" panose="02020603050405020304" pitchFamily="18" charset="0"/>
              </a:rPr>
              <a:t>CONTENTS</a:t>
            </a:r>
            <a:endParaRPr lang="zh-CN" altLang="en-US" sz="3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5"/>
          <p:cNvSpPr txBox="1"/>
          <p:nvPr/>
        </p:nvSpPr>
        <p:spPr>
          <a:xfrm>
            <a:off x="2277172" y="1105491"/>
            <a:ext cx="6182581"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1 </a:t>
            </a:r>
            <a:r>
              <a:rPr lang="zh-CN" altLang="en-US" sz="2100" b="1" dirty="0" smtClean="0">
                <a:latin typeface="黑体" panose="02010609060101010101" pitchFamily="49" charset="-122"/>
                <a:ea typeface="黑体" panose="02010609060101010101" pitchFamily="49" charset="-122"/>
              </a:rPr>
              <a:t>国家公园事权的内涵及其划分原则</a:t>
            </a:r>
            <a:endParaRPr lang="zh-CN" altLang="en-US" sz="2100" b="1" dirty="0">
              <a:latin typeface="黑体" panose="02010609060101010101" pitchFamily="49" charset="-122"/>
              <a:ea typeface="黑体" panose="02010609060101010101" pitchFamily="49" charset="-122"/>
            </a:endParaRPr>
          </a:p>
        </p:txBody>
      </p:sp>
      <p:sp>
        <p:nvSpPr>
          <p:cNvPr id="12" name="文本框 11">
            <a:extLst>
              <a:ext uri="{FF2B5EF4-FFF2-40B4-BE49-F238E27FC236}">
                <a16:creationId xmlns:a16="http://schemas.microsoft.com/office/drawing/2014/main" id="{24EE21D5-4F87-4E71-D011-5716B9011A5A}"/>
              </a:ext>
            </a:extLst>
          </p:cNvPr>
          <p:cNvSpPr txBox="1"/>
          <p:nvPr/>
        </p:nvSpPr>
        <p:spPr>
          <a:xfrm>
            <a:off x="2277172" y="1665344"/>
            <a:ext cx="6398664" cy="415498"/>
          </a:xfrm>
          <a:prstGeom prst="rect">
            <a:avLst/>
          </a:prstGeom>
          <a:noFill/>
        </p:spPr>
        <p:txBody>
          <a:bodyPr wrap="square" rtlCol="0">
            <a:spAutoFit/>
          </a:bodyPr>
          <a:lstStyle/>
          <a:p>
            <a:pPr defTabSz="685800"/>
            <a:r>
              <a:rPr lang="en-US" altLang="zh-CN" sz="2100" b="1" dirty="0" smtClean="0">
                <a:solidFill>
                  <a:srgbClr val="FF0000"/>
                </a:solidFill>
                <a:latin typeface="黑体" panose="02010609060101010101" pitchFamily="49" charset="-122"/>
                <a:ea typeface="黑体" panose="02010609060101010101" pitchFamily="49" charset="-122"/>
              </a:rPr>
              <a:t>2 </a:t>
            </a:r>
            <a:r>
              <a:rPr lang="zh-CN" altLang="en-US" sz="2100" b="1" dirty="0" smtClean="0">
                <a:solidFill>
                  <a:srgbClr val="FF0000"/>
                </a:solidFill>
                <a:latin typeface="黑体" panose="02010609060101010101" pitchFamily="49" charset="-122"/>
                <a:ea typeface="黑体" panose="02010609060101010101" pitchFamily="49" charset="-122"/>
              </a:rPr>
              <a:t>我国国家公园事权划分顶层设计及实践问题</a:t>
            </a:r>
            <a:endParaRPr lang="zh-CN" altLang="en-US" sz="2100" b="1" dirty="0">
              <a:solidFill>
                <a:srgbClr val="FF0000"/>
              </a:solidFill>
              <a:latin typeface="黑体" panose="02010609060101010101" pitchFamily="49" charset="-122"/>
              <a:ea typeface="黑体" panose="02010609060101010101" pitchFamily="49" charset="-122"/>
            </a:endParaRPr>
          </a:p>
        </p:txBody>
      </p:sp>
      <p:sp>
        <p:nvSpPr>
          <p:cNvPr id="17" name="文本框 16">
            <a:extLst>
              <a:ext uri="{FF2B5EF4-FFF2-40B4-BE49-F238E27FC236}">
                <a16:creationId xmlns:a16="http://schemas.microsoft.com/office/drawing/2014/main" id="{68AB89BD-CD3E-BB69-39DF-CA7B9A1F62DC}"/>
              </a:ext>
            </a:extLst>
          </p:cNvPr>
          <p:cNvSpPr txBox="1"/>
          <p:nvPr/>
        </p:nvSpPr>
        <p:spPr>
          <a:xfrm>
            <a:off x="2277172" y="2847696"/>
            <a:ext cx="6470672"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4 </a:t>
            </a:r>
            <a:r>
              <a:rPr lang="zh-CN" altLang="en-US" sz="2100" b="1" dirty="0" smtClean="0">
                <a:latin typeface="黑体" panose="02010609060101010101" pitchFamily="49" charset="-122"/>
                <a:ea typeface="黑体" panose="02010609060101010101" pitchFamily="49" charset="-122"/>
              </a:rPr>
              <a:t>国家公园</a:t>
            </a:r>
            <a:r>
              <a:rPr lang="zh-CN" altLang="en-US" sz="2100" b="1" dirty="0">
                <a:latin typeface="黑体" panose="02010609060101010101" pitchFamily="49" charset="-122"/>
                <a:ea typeface="黑体" panose="02010609060101010101" pitchFamily="49" charset="-122"/>
              </a:rPr>
              <a:t>“两个统一行使”的内涵及相关事权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sp>
        <p:nvSpPr>
          <p:cNvPr id="22" name="文本框 21">
            <a:extLst>
              <a:ext uri="{FF2B5EF4-FFF2-40B4-BE49-F238E27FC236}">
                <a16:creationId xmlns:a16="http://schemas.microsoft.com/office/drawing/2014/main" id="{55B3F2EA-15EB-A134-37E4-313400CB5524}"/>
              </a:ext>
            </a:extLst>
          </p:cNvPr>
          <p:cNvSpPr txBox="1"/>
          <p:nvPr/>
        </p:nvSpPr>
        <p:spPr>
          <a:xfrm>
            <a:off x="2278914" y="3435846"/>
            <a:ext cx="5890568"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5 </a:t>
            </a:r>
            <a:r>
              <a:rPr lang="zh-CN" altLang="en-US" sz="2100" b="1" dirty="0" smtClean="0">
                <a:latin typeface="黑体" panose="02010609060101010101" pitchFamily="49" charset="-122"/>
                <a:ea typeface="黑体" panose="02010609060101010101" pitchFamily="49" charset="-122"/>
              </a:rPr>
              <a:t>未来</a:t>
            </a:r>
            <a:r>
              <a:rPr lang="zh-CN" altLang="en-US" sz="2100" b="1" dirty="0">
                <a:latin typeface="黑体" panose="02010609060101010101" pitchFamily="49" charset="-122"/>
                <a:ea typeface="黑体" panose="02010609060101010101" pitchFamily="49" charset="-122"/>
              </a:rPr>
              <a:t>研究</a:t>
            </a:r>
            <a:r>
              <a:rPr lang="zh-CN" altLang="en-US" sz="2100" b="1" dirty="0" smtClean="0">
                <a:latin typeface="黑体" panose="02010609060101010101" pitchFamily="49" charset="-122"/>
                <a:ea typeface="黑体" panose="02010609060101010101" pitchFamily="49" charset="-122"/>
              </a:rPr>
              <a:t>展望</a:t>
            </a:r>
            <a:endParaRPr lang="zh-CN" altLang="en-US" sz="2100" b="1" dirty="0">
              <a:latin typeface="黑体" panose="02010609060101010101" pitchFamily="49" charset="-122"/>
              <a:ea typeface="黑体" panose="02010609060101010101" pitchFamily="49" charset="-122"/>
            </a:endParaRPr>
          </a:p>
        </p:txBody>
      </p:sp>
      <p:sp>
        <p:nvSpPr>
          <p:cNvPr id="27" name="文本框 26">
            <a:extLst>
              <a:ext uri="{FF2B5EF4-FFF2-40B4-BE49-F238E27FC236}">
                <a16:creationId xmlns:a16="http://schemas.microsoft.com/office/drawing/2014/main" id="{0E780FF2-F6C4-2F5F-5385-801119BB436F}"/>
              </a:ext>
            </a:extLst>
          </p:cNvPr>
          <p:cNvSpPr txBox="1"/>
          <p:nvPr/>
        </p:nvSpPr>
        <p:spPr>
          <a:xfrm>
            <a:off x="2277172" y="2256520"/>
            <a:ext cx="6398664" cy="415498"/>
          </a:xfrm>
          <a:prstGeom prst="rect">
            <a:avLst/>
          </a:prstGeom>
          <a:noFill/>
        </p:spPr>
        <p:txBody>
          <a:bodyPr wrap="square" rtlCol="0">
            <a:spAutoFit/>
          </a:bodyPr>
          <a:lstStyle/>
          <a:p>
            <a:pPr defTabSz="685800"/>
            <a:r>
              <a:rPr lang="en-US" altLang="zh-CN" sz="2100" b="1" dirty="0" smtClean="0">
                <a:latin typeface="黑体" panose="02010609060101010101" pitchFamily="49" charset="-122"/>
                <a:ea typeface="黑体" panose="02010609060101010101" pitchFamily="49" charset="-122"/>
              </a:rPr>
              <a:t>3 </a:t>
            </a:r>
            <a:r>
              <a:rPr lang="zh-CN" altLang="en-US" sz="2100" b="1" dirty="0" smtClean="0">
                <a:latin typeface="黑体" panose="02010609060101010101" pitchFamily="49" charset="-122"/>
                <a:ea typeface="黑体" panose="02010609060101010101" pitchFamily="49" charset="-122"/>
              </a:rPr>
              <a:t>不同</a:t>
            </a:r>
            <a:r>
              <a:rPr lang="zh-CN" altLang="en-US" sz="2100" b="1" dirty="0">
                <a:latin typeface="黑体" panose="02010609060101010101" pitchFamily="49" charset="-122"/>
                <a:ea typeface="黑体" panose="02010609060101010101" pitchFamily="49" charset="-122"/>
              </a:rPr>
              <a:t>管理模式的国家公园中央与地方事权</a:t>
            </a:r>
            <a:r>
              <a:rPr lang="zh-CN" altLang="en-US" sz="2100" b="1" dirty="0" smtClean="0">
                <a:latin typeface="黑体" panose="02010609060101010101" pitchFamily="49" charset="-122"/>
                <a:ea typeface="黑体" panose="02010609060101010101" pitchFamily="49" charset="-122"/>
              </a:rPr>
              <a:t>划分</a:t>
            </a:r>
            <a:endParaRPr lang="zh-CN" altLang="en-US" sz="2100" b="1" dirty="0">
              <a:latin typeface="黑体" panose="02010609060101010101" pitchFamily="49" charset="-122"/>
              <a:ea typeface="黑体" panose="02010609060101010101" pitchFamily="49" charset="-122"/>
            </a:endParaRPr>
          </a:p>
        </p:txBody>
      </p:sp>
      <p:cxnSp>
        <p:nvCxnSpPr>
          <p:cNvPr id="32" name="直接连接符 31"/>
          <p:cNvCxnSpPr/>
          <p:nvPr/>
        </p:nvCxnSpPr>
        <p:spPr>
          <a:xfrm>
            <a:off x="2133775" y="699542"/>
            <a:ext cx="0" cy="3600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1878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a:latin typeface="黑体" panose="02010609060101010101" pitchFamily="49" charset="-122"/>
            <a:ea typeface="黑体" panose="02010609060101010101" pitchFamily="49"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10921</TotalTime>
  <Words>3590</Words>
  <Application>Microsoft Office PowerPoint</Application>
  <PresentationFormat>全屏显示(16:9)</PresentationFormat>
  <Paragraphs>144</Paragraphs>
  <Slides>31</Slides>
  <Notes>14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Open Sans</vt:lpstr>
      <vt:lpstr>仿宋</vt:lpstr>
      <vt:lpstr>黑体</vt:lpstr>
      <vt:lpstr>宋体</vt:lpstr>
      <vt:lpstr>微软雅黑</vt:lpstr>
      <vt:lpstr>Arial</vt:lpstr>
      <vt:lpstr>Calibri</vt:lpstr>
      <vt:lpstr>Times New Roman</vt:lpstr>
      <vt:lpstr>Wingdings</vt:lpstr>
      <vt:lpstr>Office Theme</vt:lpstr>
      <vt:lpstr>PowerPoint 演示文稿</vt:lpstr>
      <vt:lpstr>PowerPoint 演示文稿</vt:lpstr>
      <vt:lpstr>事权的相关工作背景</vt:lpstr>
      <vt:lpstr>中国国家公园处理事权的背景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hlh</dc:creator>
  <cp:lastModifiedBy>user</cp:lastModifiedBy>
  <cp:revision>957</cp:revision>
  <dcterms:created xsi:type="dcterms:W3CDTF">2014-02-01T22:43:10Z</dcterms:created>
  <dcterms:modified xsi:type="dcterms:W3CDTF">2023-01-15T04:47:58Z</dcterms:modified>
</cp:coreProperties>
</file>